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2" r:id="rId5"/>
    <p:sldId id="326" r:id="rId6"/>
    <p:sldId id="327" r:id="rId7"/>
    <p:sldId id="329" r:id="rId8"/>
    <p:sldId id="332" r:id="rId9"/>
    <p:sldId id="331" r:id="rId10"/>
    <p:sldId id="33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S" initials="LMS" lastIdx="1" clrIdx="0">
    <p:extLst>
      <p:ext uri="{19B8F6BF-5375-455C-9EA6-DF929625EA0E}">
        <p15:presenceInfo xmlns:p15="http://schemas.microsoft.com/office/powerpoint/2012/main" userId="L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33"/>
    <a:srgbClr val="0C6193"/>
    <a:srgbClr val="FAA73F"/>
    <a:srgbClr val="FF7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7" autoAdjust="0"/>
    <p:restoredTop sz="85311" autoAdjust="0"/>
  </p:normalViewPr>
  <p:slideViewPr>
    <p:cSldViewPr snapToGrid="0">
      <p:cViewPr varScale="1">
        <p:scale>
          <a:sx n="79" d="100"/>
          <a:sy n="79" d="100"/>
        </p:scale>
        <p:origin x="874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85CF-E4ED-6A4F-8195-1A6E157601A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DC112-FBCF-7548-B849-9BF3672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(Read the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DC112-FBCF-7548-B849-9BF367206F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DC112-FBCF-7548-B849-9BF367206F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DC112-FBCF-7548-B849-9BF367206F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5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DC112-FBCF-7548-B849-9BF367206F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DC112-FBCF-7548-B849-9BF367206F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DC112-FBCF-7548-B849-9BF367206F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9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DC112-FBCF-7548-B849-9BF367206F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3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525108A-1262-2148-BA61-0F5B4FCA7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205" y="807362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2FCD5-7C26-3549-ABE9-0946D54EB3A2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9F912-9EF7-0F49-9747-20B7CA41E07C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A84D7A2-9A03-DF4B-A07A-6A19FFEB0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27870-1392-44B4-ADF9-B328DB73E34E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5BEB9-52B4-448F-86D5-AB4FB143458B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131C5B-6D38-AE4B-9F00-2216C2C2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58D3B4DC-24DB-D14C-A297-B86BB515D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205" y="807362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18FCF-ED86-5048-8136-F2A1A3566912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6A931B-770C-7F48-BA71-44C89CA2B88A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CC596-3E16-4A2D-A29D-8072BD3C1A12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2C7BB-C856-45BB-8AC7-E212AF0095E7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F77C3-5C89-B341-BF0C-73BF2143D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6F4E5C-1983-C84E-983D-A7F6816E2C8E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6AC3F-9B0D-E840-9528-59356FB593E0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8CD94-ECB8-4A53-BA91-A8D19D184E8B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6F36F7-EB41-4477-B792-73B5B6A54611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EE498-7A6F-4362-9D0C-4C5241AD4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EE498-7A6F-4362-9D0C-4C5241AD4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F4DB7724-E40F-45E2-9D08-8BE050511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205" y="807362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16EE5-597F-4A47-8270-E7957AE0296D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33962-CA56-469F-84EA-F6AF9F406D9D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21F27-B349-43F0-8815-68C714547461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A81DC-C2BC-488E-9BEA-A4CAA1F257B1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C6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1FB75-5AFB-F344-B94C-1DE70F58B0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8B268DFC-D2A1-6040-8943-B80BB3DAD998}"/>
              </a:ext>
            </a:extLst>
          </p:cNvPr>
          <p:cNvSpPr txBox="1">
            <a:spLocks/>
          </p:cNvSpPr>
          <p:nvPr userDrawn="1"/>
        </p:nvSpPr>
        <p:spPr>
          <a:xfrm>
            <a:off x="729205" y="1626069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600" b="1" dirty="0"/>
              <a:t>SUBTITLE GOES LIKE THIS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859224-8B75-BB49-BEA2-DFD1484594FF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22679-7921-0C47-86AB-82AAE5CDC205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874BA-34DE-4D9B-B2B6-EA773266F28C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3628A-166B-467F-B9AA-BBAA3798BF72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131C5B-6D38-AE4B-9F00-2216C2C2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58D3B4DC-24DB-D14C-A297-B86BB515D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94" y="807362"/>
            <a:ext cx="11326483" cy="4861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18FCF-ED86-5048-8136-F2A1A3566912}"/>
              </a:ext>
            </a:extLst>
          </p:cNvPr>
          <p:cNvSpPr/>
          <p:nvPr userDrawn="1"/>
        </p:nvSpPr>
        <p:spPr>
          <a:xfrm>
            <a:off x="422694" y="586507"/>
            <a:ext cx="8660922" cy="136967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6A931B-770C-7F48-BA71-44C89CA2B88A}"/>
              </a:ext>
            </a:extLst>
          </p:cNvPr>
          <p:cNvSpPr/>
          <p:nvPr userDrawn="1"/>
        </p:nvSpPr>
        <p:spPr>
          <a:xfrm>
            <a:off x="422694" y="1377386"/>
            <a:ext cx="11326482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CC596-3E16-4A2D-A29D-8072BD3C1A12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2C7BB-C856-45BB-8AC7-E212AF0095E7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20D5A7-2007-4355-B9EF-6B48B711C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6" r="4687" b="15491"/>
          <a:stretch/>
        </p:blipFill>
        <p:spPr>
          <a:xfrm>
            <a:off x="9020079" y="0"/>
            <a:ext cx="3171921" cy="7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6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131C5B-6D38-AE4B-9F00-2216C2C2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58D3B4DC-24DB-D14C-A297-B86BB515D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94" y="807362"/>
            <a:ext cx="11326483" cy="4861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18FCF-ED86-5048-8136-F2A1A3566912}"/>
              </a:ext>
            </a:extLst>
          </p:cNvPr>
          <p:cNvSpPr/>
          <p:nvPr userDrawn="1"/>
        </p:nvSpPr>
        <p:spPr>
          <a:xfrm>
            <a:off x="422694" y="586507"/>
            <a:ext cx="8660922" cy="136967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6A931B-770C-7F48-BA71-44C89CA2B88A}"/>
              </a:ext>
            </a:extLst>
          </p:cNvPr>
          <p:cNvSpPr/>
          <p:nvPr userDrawn="1"/>
        </p:nvSpPr>
        <p:spPr>
          <a:xfrm>
            <a:off x="422694" y="1377386"/>
            <a:ext cx="11326482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CC596-3E16-4A2D-A29D-8072BD3C1A12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2C7BB-C856-45BB-8AC7-E212AF0095E7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20D5A7-2007-4355-B9EF-6B48B711C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6" r="4687" b="15491"/>
          <a:stretch/>
        </p:blipFill>
        <p:spPr>
          <a:xfrm>
            <a:off x="9020079" y="0"/>
            <a:ext cx="3171921" cy="7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1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131C5B-6D38-AE4B-9F00-2216C2C2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58D3B4DC-24DB-D14C-A297-B86BB515D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205" y="807362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18FCF-ED86-5048-8136-F2A1A3566912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6A931B-770C-7F48-BA71-44C89CA2B88A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CC596-3E16-4A2D-A29D-8072BD3C1A12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2C7BB-C856-45BB-8AC7-E212AF0095E7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8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24DA6D-0EDE-8A4C-9E92-4EA0AA575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2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2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emf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gif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069DBB-DAB7-4470-95A5-FCAA0497C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975" y="2550"/>
            <a:ext cx="8020050" cy="2444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29179-8A50-428B-BF3D-CF9B8F80EB90}"/>
              </a:ext>
            </a:extLst>
          </p:cNvPr>
          <p:cNvSpPr txBox="1"/>
          <p:nvPr/>
        </p:nvSpPr>
        <p:spPr>
          <a:xfrm>
            <a:off x="189345" y="1755834"/>
            <a:ext cx="11813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6193"/>
                </a:solidFill>
                <a:latin typeface="Open Sans" panose="020B0606030504020204" pitchFamily="34" charset="0"/>
              </a:rPr>
              <a:t>A Multi-Sided Business Platform for Plug and Produce Industrial Product Service Systems</a:t>
            </a:r>
          </a:p>
          <a:p>
            <a:pPr algn="ctr"/>
            <a:endParaRPr lang="en-US" sz="2800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Market4.0: </a:t>
            </a:r>
            <a:r>
              <a:rPr lang="en-GB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Repository connection with M4.0 Services</a:t>
            </a:r>
          </a:p>
          <a:p>
            <a:pPr algn="ctr"/>
            <a:r>
              <a:rPr lang="en-US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Vasilis Maratos </a:t>
            </a:r>
            <a:r>
              <a:rPr lang="en-US" sz="2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LMS</a:t>
            </a:r>
            <a:endParaRPr lang="en-US" sz="2800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1ACCF-1B8A-4FDA-9822-3715318BA845}"/>
              </a:ext>
            </a:extLst>
          </p:cNvPr>
          <p:cNvSpPr txBox="1"/>
          <p:nvPr/>
        </p:nvSpPr>
        <p:spPr>
          <a:xfrm>
            <a:off x="3829592" y="4675851"/>
            <a:ext cx="4532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December </a:t>
            </a:r>
            <a:r>
              <a:rPr lang="en-US" sz="20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2020, </a:t>
            </a:r>
            <a:r>
              <a:rPr lang="en-US" sz="20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15:00 </a:t>
            </a:r>
            <a:r>
              <a:rPr lang="en-US" sz="20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98EC4-3EC2-42DF-803D-6DE8EA91A575}"/>
              </a:ext>
            </a:extLst>
          </p:cNvPr>
          <p:cNvSpPr txBox="1"/>
          <p:nvPr/>
        </p:nvSpPr>
        <p:spPr>
          <a:xfrm>
            <a:off x="2411002" y="6151603"/>
            <a:ext cx="604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has received funding from the European Union’s Horizon 2020 research and innovation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under grant agreement no° 822064.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0582C-7EE6-478E-8202-070DE2659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481" y="6149320"/>
            <a:ext cx="8572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069DBB-DAB7-4470-95A5-FCAA0497C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6" r="4687" b="15491"/>
          <a:stretch/>
        </p:blipFill>
        <p:spPr>
          <a:xfrm>
            <a:off x="9020079" y="0"/>
            <a:ext cx="3171921" cy="7911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1351" y="1714715"/>
            <a:ext cx="10140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Repository connection with Services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Connection Configuration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Selection Service Connection Use case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 Service Connection Use case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31351" y="791178"/>
            <a:ext cx="11289593" cy="486136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lstStyle/>
          <a:p>
            <a:fld id="{625CEED4-DF82-40BA-BCA9-F2A94872CE04}" type="slidenum">
              <a:rPr lang="de-DE" sz="1000" smtClean="0">
                <a:solidFill>
                  <a:srgbClr val="FF7F00"/>
                </a:solidFill>
              </a:rPr>
              <a:pPr/>
              <a:t>2</a:t>
            </a:fld>
            <a:endParaRPr lang="de-DE" sz="1000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61818" y="791178"/>
            <a:ext cx="11249891" cy="486136"/>
          </a:xfrm>
        </p:spPr>
        <p:txBody>
          <a:bodyPr>
            <a:noAutofit/>
          </a:bodyPr>
          <a:lstStyle/>
          <a:p>
            <a:pPr marL="457200" indent="-457200"/>
            <a:r>
              <a:rPr lang="en-GB" sz="2800" dirty="0" smtClean="0"/>
              <a:t>Market4.0 - Overview </a:t>
            </a:r>
            <a:r>
              <a:rPr lang="en-GB" sz="2800" dirty="0"/>
              <a:t>of Repository connection with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CEED4-DF82-40BA-BCA9-F2A94872CE04}" type="slidenum">
              <a:rPr kumimoji="0" lang="de-DE" sz="900" b="0" i="0" u="none" strike="noStrike" kern="1200" cap="none" spc="0" normalizeH="0" baseline="0" noProof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900" b="0" i="0" u="none" strike="noStrike" kern="1200" cap="none" spc="0" normalizeH="0" baseline="0" noProof="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56307" y="2464571"/>
            <a:ext cx="10381302" cy="3094716"/>
            <a:chOff x="590905" y="2371829"/>
            <a:chExt cx="10381302" cy="3094716"/>
          </a:xfrm>
        </p:grpSpPr>
        <p:grpSp>
          <p:nvGrpSpPr>
            <p:cNvPr id="5" name="Group 4"/>
            <p:cNvGrpSpPr/>
            <p:nvPr/>
          </p:nvGrpSpPr>
          <p:grpSpPr>
            <a:xfrm>
              <a:off x="590905" y="2371829"/>
              <a:ext cx="10381302" cy="3094716"/>
              <a:chOff x="279129" y="2759008"/>
              <a:chExt cx="10381302" cy="309471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79129" y="3640636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275645" y="2804407"/>
                <a:ext cx="3884948" cy="3049317"/>
                <a:chOff x="2452677" y="2231083"/>
                <a:chExt cx="3687569" cy="2726674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60A26C1-20EC-44AE-A23E-D1D63B3E25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813" y="2340327"/>
                  <a:ext cx="516885" cy="762400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4751537" y="2231083"/>
                  <a:ext cx="1388709" cy="1144707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Equipment Selection Service</a:t>
                  </a:r>
                  <a:endParaRPr lang="en-US" sz="105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12" name="Left-Right Arrow 20">
                  <a:extLst>
                    <a:ext uri="{FF2B5EF4-FFF2-40B4-BE49-F238E27FC236}">
                      <a16:creationId xmlns:a16="http://schemas.microsoft.com/office/drawing/2014/main" id="{AB291076-6B29-4955-861E-73F8A32AC8F4}"/>
                    </a:ext>
                  </a:extLst>
                </p:cNvPr>
                <p:cNvSpPr/>
                <p:nvPr/>
              </p:nvSpPr>
              <p:spPr>
                <a:xfrm>
                  <a:off x="3605014" y="2745378"/>
                  <a:ext cx="1072500" cy="246049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521553" y="2464418"/>
                  <a:ext cx="1300143" cy="2752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Request data</a:t>
                  </a:r>
                  <a:endParaRPr lang="en-US" sz="14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744825" y="3793006"/>
                  <a:ext cx="1388709" cy="1144707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Prima Data App</a:t>
                  </a:r>
                  <a:endParaRPr lang="en-US" sz="105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3" name="Can 2"/>
                <p:cNvSpPr/>
                <p:nvPr/>
              </p:nvSpPr>
              <p:spPr>
                <a:xfrm>
                  <a:off x="2452677" y="3748302"/>
                  <a:ext cx="1118681" cy="1209455"/>
                </a:xfrm>
                <a:prstGeom prst="can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Prima Database</a:t>
                  </a:r>
                  <a:endParaRPr lang="en-US" sz="105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540021" y="3016433"/>
                  <a:ext cx="13344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Receive data</a:t>
                  </a:r>
                  <a:endParaRPr lang="en-US" sz="14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6946740" y="4600321"/>
                <a:ext cx="1468685" cy="123099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Open API Data App</a:t>
                </a:r>
                <a:endParaRPr lang="en-US" sz="105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946740" y="2785057"/>
                <a:ext cx="1463040" cy="128016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Open API Data App</a:t>
                </a:r>
                <a:endParaRPr lang="en-US" sz="105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6" name="Rechteck 10">
                <a:extLst>
                  <a:ext uri="{FF2B5EF4-FFF2-40B4-BE49-F238E27FC236}">
                    <a16:creationId xmlns:a16="http://schemas.microsoft.com/office/drawing/2014/main" id="{4E98F14B-84AC-4617-9C88-362508A2D780}"/>
                  </a:ext>
                </a:extLst>
              </p:cNvPr>
              <p:cNvSpPr/>
              <p:nvPr/>
            </p:nvSpPr>
            <p:spPr>
              <a:xfrm>
                <a:off x="9197391" y="2759008"/>
                <a:ext cx="1463040" cy="1280160"/>
              </a:xfrm>
              <a:prstGeom prst="rect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Exec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. Core Container</a:t>
                </a:r>
              </a:p>
            </p:txBody>
          </p:sp>
          <p:sp>
            <p:nvSpPr>
              <p:cNvPr id="39" name="Rechteck 10">
                <a:extLst>
                  <a:ext uri="{FF2B5EF4-FFF2-40B4-BE49-F238E27FC236}">
                    <a16:creationId xmlns:a16="http://schemas.microsoft.com/office/drawing/2014/main" id="{4E98F14B-84AC-4617-9C88-362508A2D780}"/>
                  </a:ext>
                </a:extLst>
              </p:cNvPr>
              <p:cNvSpPr/>
              <p:nvPr/>
            </p:nvSpPr>
            <p:spPr>
              <a:xfrm>
                <a:off x="9197391" y="4551154"/>
                <a:ext cx="1463040" cy="1280160"/>
              </a:xfrm>
              <a:prstGeom prst="rect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Exec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. Core Container</a:t>
                </a:r>
              </a:p>
            </p:txBody>
          </p:sp>
        </p:grpSp>
        <p:sp>
          <p:nvSpPr>
            <p:cNvPr id="40" name="Left-Right Arrow 20">
              <a:extLst>
                <a:ext uri="{FF2B5EF4-FFF2-40B4-BE49-F238E27FC236}">
                  <a16:creationId xmlns:a16="http://schemas.microsoft.com/office/drawing/2014/main" id="{AB291076-6B29-4955-861E-73F8A32AC8F4}"/>
                </a:ext>
              </a:extLst>
            </p:cNvPr>
            <p:cNvSpPr/>
            <p:nvPr/>
          </p:nvSpPr>
          <p:spPr>
            <a:xfrm>
              <a:off x="6468884" y="2965706"/>
              <a:ext cx="911342" cy="28562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Left-Right Arrow 20">
              <a:extLst>
                <a:ext uri="{FF2B5EF4-FFF2-40B4-BE49-F238E27FC236}">
                  <a16:creationId xmlns:a16="http://schemas.microsoft.com/office/drawing/2014/main" id="{AB291076-6B29-4955-861E-73F8A32AC8F4}"/>
                </a:ext>
              </a:extLst>
            </p:cNvPr>
            <p:cNvSpPr/>
            <p:nvPr/>
          </p:nvSpPr>
          <p:spPr>
            <a:xfrm>
              <a:off x="8690302" y="2965706"/>
              <a:ext cx="911342" cy="28562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Left-Right Arrow 20">
              <a:extLst>
                <a:ext uri="{FF2B5EF4-FFF2-40B4-BE49-F238E27FC236}">
                  <a16:creationId xmlns:a16="http://schemas.microsoft.com/office/drawing/2014/main" id="{AB291076-6B29-4955-861E-73F8A32AC8F4}"/>
                </a:ext>
              </a:extLst>
            </p:cNvPr>
            <p:cNvSpPr/>
            <p:nvPr/>
          </p:nvSpPr>
          <p:spPr>
            <a:xfrm>
              <a:off x="8684368" y="4713087"/>
              <a:ext cx="911342" cy="28562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Left-Right Arrow 20">
              <a:extLst>
                <a:ext uri="{FF2B5EF4-FFF2-40B4-BE49-F238E27FC236}">
                  <a16:creationId xmlns:a16="http://schemas.microsoft.com/office/drawing/2014/main" id="{AB291076-6B29-4955-861E-73F8A32AC8F4}"/>
                </a:ext>
              </a:extLst>
            </p:cNvPr>
            <p:cNvSpPr/>
            <p:nvPr/>
          </p:nvSpPr>
          <p:spPr>
            <a:xfrm>
              <a:off x="6439506" y="4761400"/>
              <a:ext cx="911342" cy="28562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Left-Right Arrow 20">
              <a:extLst>
                <a:ext uri="{FF2B5EF4-FFF2-40B4-BE49-F238E27FC236}">
                  <a16:creationId xmlns:a16="http://schemas.microsoft.com/office/drawing/2014/main" id="{AB291076-6B29-4955-861E-73F8A32AC8F4}"/>
                </a:ext>
              </a:extLst>
            </p:cNvPr>
            <p:cNvSpPr/>
            <p:nvPr/>
          </p:nvSpPr>
          <p:spPr>
            <a:xfrm>
              <a:off x="3841776" y="4771863"/>
              <a:ext cx="1129906" cy="2751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13509" y="4457657"/>
              <a:ext cx="1369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Request data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732965" y="5074992"/>
              <a:ext cx="1405896" cy="34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Receive data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7" name="Left-Right Arrow 20">
              <a:extLst>
                <a:ext uri="{FF2B5EF4-FFF2-40B4-BE49-F238E27FC236}">
                  <a16:creationId xmlns:a16="http://schemas.microsoft.com/office/drawing/2014/main" id="{AB291076-6B29-4955-861E-73F8A32AC8F4}"/>
                </a:ext>
              </a:extLst>
            </p:cNvPr>
            <p:cNvSpPr/>
            <p:nvPr/>
          </p:nvSpPr>
          <p:spPr>
            <a:xfrm rot="5400000">
              <a:off x="9825355" y="3770937"/>
              <a:ext cx="911342" cy="28562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364546" y="3396932"/>
            <a:ext cx="1014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ESS User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1480" y="3912867"/>
            <a:ext cx="7013643" cy="1875091"/>
          </a:xfrm>
          <a:prstGeom prst="ellipse">
            <a:avLst/>
          </a:prstGeom>
          <a:noFill/>
          <a:ln w="41275" cmpd="sng">
            <a:solidFill>
              <a:srgbClr val="F794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5617812" y="1658568"/>
            <a:ext cx="4620638" cy="4863829"/>
          </a:xfrm>
          <a:prstGeom prst="ellipse">
            <a:avLst/>
          </a:prstGeom>
          <a:noFill/>
          <a:ln w="41275" cmpd="sng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17583" y="2054875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IDS CONNECTION</a:t>
            </a:r>
            <a:endParaRPr lang="en-US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8887668" y="3892745"/>
            <a:ext cx="2230916" cy="39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Data </a:t>
            </a:r>
            <a:r>
              <a:rPr lang="en-GB" dirty="0" smtClean="0"/>
              <a:t>sovereignty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38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A2B0-F73C-4C6A-9254-8591D7A4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28000"/>
            <a:ext cx="9133411" cy="48613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Market4.0 - Connection </a:t>
            </a:r>
            <a:r>
              <a:rPr lang="en-GB" sz="2800" dirty="0"/>
              <a:t>Configuration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44A32-86E9-4705-9D55-73198451C719}"/>
              </a:ext>
            </a:extLst>
          </p:cNvPr>
          <p:cNvSpPr txBox="1"/>
          <p:nvPr/>
        </p:nvSpPr>
        <p:spPr>
          <a:xfrm>
            <a:off x="719999" y="1338072"/>
            <a:ext cx="731504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Supplier Repository </a:t>
            </a:r>
            <a:r>
              <a:rPr lang="en-GB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Supplier Data Application connection: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 provide access to Supplier Database (Credentials, Url etc.).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 of the architecture of the repository (Ids, Names, Types etc.).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8877B-CCEA-4ED3-8B5C-8A686117E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52B9B7-10ED-4CB0-9FF8-B0D7ECB91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1" t="4714" r="10398" b="30509"/>
          <a:stretch/>
        </p:blipFill>
        <p:spPr>
          <a:xfrm>
            <a:off x="9033164" y="619582"/>
            <a:ext cx="3158836" cy="771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344A32-86E9-4705-9D55-73198451C719}"/>
              </a:ext>
            </a:extLst>
          </p:cNvPr>
          <p:cNvSpPr txBox="1"/>
          <p:nvPr/>
        </p:nvSpPr>
        <p:spPr>
          <a:xfrm>
            <a:off x="719998" y="3085808"/>
            <a:ext cx="731504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 Data Application </a:t>
            </a:r>
            <a:r>
              <a:rPr lang="en-GB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Open API Data App Connection: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Deployment of Open API existing components with Supplier Data App.  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Existing Certificates for Data authentication.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 Swagger description of Data Application Methods.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7988646" y="3998217"/>
            <a:ext cx="545525" cy="4527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37866" y="398951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https://gitlab.com/market4.0</a:t>
            </a:r>
          </a:p>
        </p:txBody>
      </p:sp>
      <p:sp>
        <p:nvSpPr>
          <p:cNvPr id="22" name="Oval 21"/>
          <p:cNvSpPr/>
          <p:nvPr/>
        </p:nvSpPr>
        <p:spPr>
          <a:xfrm>
            <a:off x="2888985" y="4704303"/>
            <a:ext cx="2684835" cy="386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58065" y="555413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https://app.swaggerhub.com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3958639" y="5104944"/>
            <a:ext cx="545525" cy="4527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A2B0-F73C-4C6A-9254-8591D7A4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28000"/>
            <a:ext cx="9133411" cy="48613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Market4.0 - Connection </a:t>
            </a:r>
            <a:r>
              <a:rPr lang="en-GB" sz="2800" dirty="0"/>
              <a:t>Configuration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8877B-CCEA-4ED3-8B5C-8A686117E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52B9B7-10ED-4CB0-9FF8-B0D7ECB91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1" t="4714" r="10398" b="30509"/>
          <a:stretch/>
        </p:blipFill>
        <p:spPr>
          <a:xfrm>
            <a:off x="9033164" y="619582"/>
            <a:ext cx="3158836" cy="771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8510" r="-1"/>
          <a:stretch/>
        </p:blipFill>
        <p:spPr>
          <a:xfrm>
            <a:off x="116730" y="1687399"/>
            <a:ext cx="8762923" cy="472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4" t="18625" r="2032" b="14021"/>
          <a:stretch/>
        </p:blipFill>
        <p:spPr>
          <a:xfrm>
            <a:off x="9033164" y="1687399"/>
            <a:ext cx="2979299" cy="47231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61155" y="2328421"/>
            <a:ext cx="791851" cy="179109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85641" y="2507530"/>
            <a:ext cx="1300899" cy="28280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87311" y="2880793"/>
            <a:ext cx="1384169" cy="338803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55238" y="3379661"/>
            <a:ext cx="1044804" cy="72586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41884" y="4211877"/>
            <a:ext cx="1044804" cy="213236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729221" y="2790334"/>
            <a:ext cx="3186259" cy="29411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069DBB-DAB7-4470-95A5-FCAA0497C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6" r="4687" b="15491"/>
          <a:stretch/>
        </p:blipFill>
        <p:spPr>
          <a:xfrm>
            <a:off x="9020079" y="0"/>
            <a:ext cx="3171921" cy="7911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4891" y="1690150"/>
            <a:ext cx="117768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6193"/>
                </a:solidFill>
                <a:latin typeface="Open Sans" panose="020B0606030504020204" pitchFamily="34" charset="0"/>
              </a:rPr>
              <a:t>Equipment selection</a:t>
            </a:r>
            <a:r>
              <a:rPr lang="en-US" dirty="0">
                <a:solidFill>
                  <a:srgbClr val="0C6193"/>
                </a:solidFill>
                <a:latin typeface="Open Sans" panose="020B0606030504020204" pitchFamily="34" charset="0"/>
              </a:rPr>
              <a:t> is a service that is used from Equipment selection Data App. Data consumer could select </a:t>
            </a:r>
            <a:r>
              <a:rPr lang="en-GB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machines through the Prima Database by adjust them to his requirements(process, material, bending force, </a:t>
            </a:r>
            <a:r>
              <a:rPr lang="en-GB" dirty="0" smtClean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thickness, dimensions). </a:t>
            </a:r>
            <a:r>
              <a:rPr lang="en-GB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results are returned in </a:t>
            </a:r>
            <a:r>
              <a:rPr lang="en-GB" dirty="0" err="1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Json</a:t>
            </a:r>
            <a:r>
              <a:rPr lang="en-GB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format.</a:t>
            </a:r>
          </a:p>
          <a:p>
            <a:endParaRPr lang="en-GB" sz="2800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31351" y="791178"/>
            <a:ext cx="11289593" cy="486136"/>
          </a:xfrm>
        </p:spPr>
        <p:txBody>
          <a:bodyPr>
            <a:noAutofit/>
          </a:bodyPr>
          <a:lstStyle/>
          <a:p>
            <a:r>
              <a:rPr lang="en-GB" sz="2800" dirty="0" smtClean="0"/>
              <a:t>Market4.0 - Equipment Selection Service Connection Use Case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 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lstStyle/>
          <a:p>
            <a:fld id="{625CEED4-DF82-40BA-BCA9-F2A94872CE04}" type="slidenum">
              <a:rPr lang="de-DE" sz="1000" smtClean="0">
                <a:solidFill>
                  <a:srgbClr val="FF7F00"/>
                </a:solidFill>
              </a:rPr>
              <a:pPr/>
              <a:t>6</a:t>
            </a:fld>
            <a:endParaRPr lang="de-DE" sz="1000" dirty="0">
              <a:solidFill>
                <a:srgbClr val="FF7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39716"/>
              </p:ext>
            </p:extLst>
          </p:nvPr>
        </p:nvGraphicFramePr>
        <p:xfrm>
          <a:off x="431351" y="2669624"/>
          <a:ext cx="11485032" cy="2700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980">
                  <a:extLst>
                    <a:ext uri="{9D8B030D-6E8A-4147-A177-3AD203B41FA5}">
                      <a16:colId xmlns:a16="http://schemas.microsoft.com/office/drawing/2014/main" val="1375532572"/>
                    </a:ext>
                  </a:extLst>
                </a:gridCol>
                <a:gridCol w="3219358">
                  <a:extLst>
                    <a:ext uri="{9D8B030D-6E8A-4147-A177-3AD203B41FA5}">
                      <a16:colId xmlns:a16="http://schemas.microsoft.com/office/drawing/2014/main" val="1426722228"/>
                    </a:ext>
                  </a:extLst>
                </a:gridCol>
                <a:gridCol w="3302351">
                  <a:extLst>
                    <a:ext uri="{9D8B030D-6E8A-4147-A177-3AD203B41FA5}">
                      <a16:colId xmlns:a16="http://schemas.microsoft.com/office/drawing/2014/main" val="3169024621"/>
                    </a:ext>
                  </a:extLst>
                </a:gridCol>
                <a:gridCol w="1973343">
                  <a:extLst>
                    <a:ext uri="{9D8B030D-6E8A-4147-A177-3AD203B41FA5}">
                      <a16:colId xmlns:a16="http://schemas.microsoft.com/office/drawing/2014/main" val="1499160128"/>
                    </a:ext>
                  </a:extLst>
                </a:gridCol>
              </a:tblGrid>
              <a:tr h="206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Endpoint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Input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Output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extLst>
                  <a:ext uri="{0D108BD9-81ED-4DB2-BD59-A6C34878D82A}">
                    <a16:rowId xmlns:a16="http://schemas.microsoft.com/office/drawing/2014/main" val="177691173"/>
                  </a:ext>
                </a:extLst>
              </a:tr>
              <a:tr h="2493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GET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b="0" u="sng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getProductData</a:t>
                      </a: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/?processid=x&amp;materialid=x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Mandatory: 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processid (Integer)=” “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u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materialid</a:t>
                      </a: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(Integer)</a:t>
                      </a: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“ ”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Optional: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thicknessmin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(Double)= “ “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thicknessmax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(Double)= “ “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bendingforce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(Double)= “ “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maxpartsizex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(Integer)=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“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maxpartsizey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(Integer)=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“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maxpartsizez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(Integer)=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“</a:t>
                      </a: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Return the available machines  </a:t>
                      </a:r>
                      <a:r>
                        <a:rPr lang="en-US" sz="1400" dirty="0">
                          <a:effectLst/>
                        </a:rPr>
                        <a:t>in </a:t>
                      </a:r>
                      <a:r>
                        <a:rPr lang="en-US" sz="1400" dirty="0" smtClean="0">
                          <a:effectLst/>
                        </a:rPr>
                        <a:t>JSON  Object</a:t>
                      </a:r>
                      <a:r>
                        <a:rPr lang="en-US" sz="1400" baseline="0" dirty="0" smtClean="0">
                          <a:effectLst/>
                        </a:rPr>
                        <a:t> format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API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used for finding available machines which are compliant with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certain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 qualifications.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extLst>
                  <a:ext uri="{0D108BD9-81ED-4DB2-BD59-A6C34878D82A}">
                    <a16:rowId xmlns:a16="http://schemas.microsoft.com/office/drawing/2014/main" val="109536614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 r="2101" b="81805"/>
          <a:stretch/>
        </p:blipFill>
        <p:spPr>
          <a:xfrm>
            <a:off x="431351" y="5503905"/>
            <a:ext cx="11485032" cy="90077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005863" y="4563156"/>
            <a:ext cx="680936" cy="978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069DBB-DAB7-4470-95A5-FCAA0497C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6" r="4687" b="15491"/>
          <a:stretch/>
        </p:blipFill>
        <p:spPr>
          <a:xfrm>
            <a:off x="9020079" y="0"/>
            <a:ext cx="3171921" cy="791178"/>
          </a:xfrm>
          <a:prstGeom prst="rect">
            <a:avLst/>
          </a:prstGeom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31351" y="791178"/>
            <a:ext cx="10252691" cy="486136"/>
          </a:xfrm>
        </p:spPr>
        <p:txBody>
          <a:bodyPr>
            <a:noAutofit/>
          </a:bodyPr>
          <a:lstStyle/>
          <a:p>
            <a:r>
              <a:rPr lang="en-GB" sz="2800" dirty="0" smtClean="0"/>
              <a:t>Market4.0 - AR </a:t>
            </a:r>
            <a:r>
              <a:rPr lang="en-GB" sz="2800" dirty="0"/>
              <a:t>Service </a:t>
            </a:r>
            <a:r>
              <a:rPr lang="en-GB" sz="2800" dirty="0" smtClean="0"/>
              <a:t>Connection Use Case</a:t>
            </a:r>
            <a:br>
              <a:rPr lang="en-GB" sz="2800" dirty="0" smtClean="0"/>
            </a:br>
            <a:r>
              <a:rPr lang="en-GB" sz="2800" dirty="0" smtClean="0"/>
              <a:t>  </a:t>
            </a:r>
            <a:br>
              <a:rPr lang="en-GB" sz="2800" dirty="0" smtClean="0"/>
            </a:b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lstStyle/>
          <a:p>
            <a:fld id="{625CEED4-DF82-40BA-BCA9-F2A94872CE04}" type="slidenum">
              <a:rPr lang="de-DE" sz="1000" smtClean="0">
                <a:solidFill>
                  <a:srgbClr val="FF7F00"/>
                </a:solidFill>
              </a:rPr>
              <a:pPr/>
              <a:t>7</a:t>
            </a:fld>
            <a:endParaRPr lang="de-DE" sz="1000" dirty="0">
              <a:solidFill>
                <a:srgbClr val="FF7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339" y="1621483"/>
            <a:ext cx="11593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6193"/>
                </a:solidFill>
                <a:latin typeface="Open Sans" panose="020B0606030504020204" pitchFamily="34" charset="0"/>
              </a:rPr>
              <a:t>AR machine visualization </a:t>
            </a:r>
            <a:r>
              <a:rPr lang="en-US" dirty="0">
                <a:solidFill>
                  <a:srgbClr val="0C6193"/>
                </a:solidFill>
                <a:latin typeface="Open Sans" panose="020B0606030504020204" pitchFamily="34" charset="0"/>
              </a:rPr>
              <a:t>is a service that is used from </a:t>
            </a:r>
            <a:r>
              <a:rPr lang="en-US" dirty="0" smtClean="0">
                <a:solidFill>
                  <a:srgbClr val="0C6193"/>
                </a:solidFill>
                <a:latin typeface="Open Sans" panose="020B0606030504020204" pitchFamily="34" charset="0"/>
              </a:rPr>
              <a:t>AR </a:t>
            </a:r>
            <a:r>
              <a:rPr lang="en-US" dirty="0">
                <a:solidFill>
                  <a:srgbClr val="0C6193"/>
                </a:solidFill>
                <a:latin typeface="Open Sans" panose="020B0606030504020204" pitchFamily="34" charset="0"/>
              </a:rPr>
              <a:t>App for machine visualization. Inside of the AR App user </a:t>
            </a:r>
            <a:r>
              <a:rPr lang="en-US" dirty="0" smtClean="0">
                <a:solidFill>
                  <a:srgbClr val="0C6193"/>
                </a:solidFill>
                <a:latin typeface="Open Sans" panose="020B0606030504020204" pitchFamily="34" charset="0"/>
              </a:rPr>
              <a:t>choose </a:t>
            </a:r>
            <a:r>
              <a:rPr lang="en-US" dirty="0">
                <a:solidFill>
                  <a:srgbClr val="0C6193"/>
                </a:solidFill>
                <a:latin typeface="Open Sans" panose="020B0606030504020204" pitchFamily="34" charset="0"/>
              </a:rPr>
              <a:t>between a gallery of machines CAD files from different </a:t>
            </a:r>
            <a:r>
              <a:rPr lang="en-US" dirty="0" smtClean="0">
                <a:solidFill>
                  <a:srgbClr val="0C6193"/>
                </a:solidFill>
                <a:latin typeface="Open Sans" panose="020B0606030504020204" pitchFamily="34" charset="0"/>
              </a:rPr>
              <a:t>manufacturers </a:t>
            </a:r>
            <a:r>
              <a:rPr lang="en-US" dirty="0">
                <a:solidFill>
                  <a:srgbClr val="0C6193"/>
                </a:solidFill>
                <a:latin typeface="Open Sans" panose="020B0606030504020204" pitchFamily="34" charset="0"/>
              </a:rPr>
              <a:t>to visualize and adjust them(translate and rotate) to his manufacturing space.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76248"/>
              </p:ext>
            </p:extLst>
          </p:nvPr>
        </p:nvGraphicFramePr>
        <p:xfrm>
          <a:off x="431351" y="2594113"/>
          <a:ext cx="11485031" cy="1481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980">
                  <a:extLst>
                    <a:ext uri="{9D8B030D-6E8A-4147-A177-3AD203B41FA5}">
                      <a16:colId xmlns:a16="http://schemas.microsoft.com/office/drawing/2014/main" val="1375532572"/>
                    </a:ext>
                  </a:extLst>
                </a:gridCol>
                <a:gridCol w="3219358">
                  <a:extLst>
                    <a:ext uri="{9D8B030D-6E8A-4147-A177-3AD203B41FA5}">
                      <a16:colId xmlns:a16="http://schemas.microsoft.com/office/drawing/2014/main" val="1426722228"/>
                    </a:ext>
                  </a:extLst>
                </a:gridCol>
                <a:gridCol w="3302350">
                  <a:extLst>
                    <a:ext uri="{9D8B030D-6E8A-4147-A177-3AD203B41FA5}">
                      <a16:colId xmlns:a16="http://schemas.microsoft.com/office/drawing/2014/main" val="3169024621"/>
                    </a:ext>
                  </a:extLst>
                </a:gridCol>
                <a:gridCol w="1973343">
                  <a:extLst>
                    <a:ext uri="{9D8B030D-6E8A-4147-A177-3AD203B41FA5}">
                      <a16:colId xmlns:a16="http://schemas.microsoft.com/office/drawing/2014/main" val="1499160128"/>
                    </a:ext>
                  </a:extLst>
                </a:gridCol>
              </a:tblGrid>
              <a:tr h="206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Endpoint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Input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Output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extLst>
                  <a:ext uri="{0D108BD9-81ED-4DB2-BD59-A6C34878D82A}">
                    <a16:rowId xmlns:a16="http://schemas.microsoft.com/office/drawing/2014/main" val="177691173"/>
                  </a:ext>
                </a:extLst>
              </a:tr>
              <a:tr h="1275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GET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b="0" u="sng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getMachineData</a:t>
                      </a: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/?</a:t>
                      </a:r>
                      <a:r>
                        <a:rPr lang="en-US" sz="1400" b="0" u="sng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machineid</a:t>
                      </a: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1: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machineid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(Integer)=“NULL”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u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2: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machineid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(Integer)=“ “</a:t>
                      </a: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Return machines 2D and 3D</a:t>
                      </a:r>
                      <a:r>
                        <a:rPr lang="en-US" sz="1400" baseline="0" dirty="0" smtClean="0">
                          <a:effectLst/>
                        </a:rPr>
                        <a:t> files </a:t>
                      </a:r>
                      <a:r>
                        <a:rPr lang="en-US" sz="1400" dirty="0" smtClean="0">
                          <a:effectLst/>
                        </a:rPr>
                        <a:t>in JSON Array</a:t>
                      </a:r>
                      <a:r>
                        <a:rPr lang="en-US" sz="1400" baseline="0" dirty="0" smtClean="0">
                          <a:effectLst/>
                        </a:rPr>
                        <a:t> format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67770" marR="6777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API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used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import 3D machine files for Visualization.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0" marR="67770" marT="0" marB="0"/>
                </a:tc>
                <a:extLst>
                  <a:ext uri="{0D108BD9-81ED-4DB2-BD59-A6C34878D82A}">
                    <a16:rowId xmlns:a16="http://schemas.microsoft.com/office/drawing/2014/main" val="109536614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3316" y="3995177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 1: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3316" y="5293506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 2: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r="1152" b="77872"/>
          <a:stretch/>
        </p:blipFill>
        <p:spPr>
          <a:xfrm>
            <a:off x="323339" y="4398772"/>
            <a:ext cx="11593044" cy="904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r="933" b="79858"/>
          <a:stretch/>
        </p:blipFill>
        <p:spPr>
          <a:xfrm>
            <a:off x="323340" y="5680799"/>
            <a:ext cx="11593044" cy="7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A1E24D-8297-41A2-982D-E31F65A6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28000"/>
            <a:ext cx="4988690" cy="486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E37A0-3ECF-F645-B31D-1EE6E7D155DD}"/>
              </a:ext>
            </a:extLst>
          </p:cNvPr>
          <p:cNvSpPr txBox="1"/>
          <p:nvPr/>
        </p:nvSpPr>
        <p:spPr>
          <a:xfrm>
            <a:off x="912254" y="5915396"/>
            <a:ext cx="321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has received funding from the European Union’s Horizon 2020</a:t>
            </a:r>
            <a:r>
              <a:rPr lang="el-GR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and innovation </a:t>
            </a:r>
            <a:r>
              <a:rPr lang="en-US" sz="800" dirty="0" err="1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l-GR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grant agreement No 822064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4F72B-C5A9-6F46-961D-EC0307C2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1" y="5966985"/>
            <a:ext cx="537733" cy="358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4B6C4-EA41-6647-9A31-41FE2C377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53" y="2906296"/>
            <a:ext cx="1049586" cy="440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D7628E-A1CB-B342-A0A3-E20269236E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749" y="3755017"/>
            <a:ext cx="605373" cy="605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CB7F1-3DB2-4F4E-A904-083BED2B0E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887" y="2941567"/>
            <a:ext cx="1605268" cy="354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65C831-00AB-8349-81D3-9EF937A756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845" y="2940453"/>
            <a:ext cx="572502" cy="572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4B873E-0D2A-3C4E-B147-37160B099A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582" y="2906296"/>
            <a:ext cx="1231747" cy="425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EFE2A3-4A7D-1447-B6A3-C4EA2AB3AE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30" y="3578006"/>
            <a:ext cx="1222051" cy="356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5A5285-96DB-BC46-8210-D5D374621A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89" y="3320247"/>
            <a:ext cx="1812264" cy="8892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5E079-947B-1B42-BF96-38CD1BE963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569" y="3561408"/>
            <a:ext cx="1455586" cy="407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62161F-4E7A-2A40-946F-415C55983CA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106" y="3596681"/>
            <a:ext cx="1421914" cy="355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6AF2E3-794D-5C49-BA7A-2988B578BF1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017" y="3743654"/>
            <a:ext cx="840588" cy="6167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E20993-548C-FC49-8AC4-6773929B764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86" y="3520104"/>
            <a:ext cx="1276481" cy="3262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BED584-3842-1D4D-B255-07FE799C5B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02" y="4153484"/>
            <a:ext cx="1587500" cy="342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ED1B41-5338-8A4E-8310-9AFBB6003BB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374" y="2940284"/>
            <a:ext cx="1023348" cy="3966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C83A57-CAC6-254D-A230-C3523CDF60A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022" y="2940453"/>
            <a:ext cx="856380" cy="5493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3CA159-FFE5-B043-8A83-F080FE14CD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475" y="4197897"/>
            <a:ext cx="1271270" cy="2374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37FFD9-C228-1B48-94CD-E36DCE271F6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539" y="4151920"/>
            <a:ext cx="1605268" cy="3444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2686AE-23D6-F945-A9F8-B5760F80F76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88" y="3969108"/>
            <a:ext cx="1769551" cy="5117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AAD774-0C41-6E45-A859-265170E513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96" y="2831742"/>
            <a:ext cx="1615824" cy="4704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FECDC7-BB9B-B342-AD41-5D14ECDCFF0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819122" y="4435387"/>
            <a:ext cx="430883" cy="430883"/>
          </a:xfrm>
          <a:prstGeom prst="rect">
            <a:avLst/>
          </a:prstGeom>
        </p:spPr>
      </p:pic>
      <p:sp>
        <p:nvSpPr>
          <p:cNvPr id="26" name="Title 8">
            <a:extLst>
              <a:ext uri="{FF2B5EF4-FFF2-40B4-BE49-F238E27FC236}">
                <a16:creationId xmlns:a16="http://schemas.microsoft.com/office/drawing/2014/main" id="{455254A9-9376-2B47-BF1A-C343E9A60E59}"/>
              </a:ext>
            </a:extLst>
          </p:cNvPr>
          <p:cNvSpPr txBox="1">
            <a:spLocks/>
          </p:cNvSpPr>
          <p:nvPr/>
        </p:nvSpPr>
        <p:spPr>
          <a:xfrm>
            <a:off x="767228" y="1637149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600" dirty="0">
                <a:solidFill>
                  <a:srgbClr val="0C6193"/>
                </a:solidFill>
              </a:rPr>
              <a:t>Project Coordinator: </a:t>
            </a:r>
            <a:r>
              <a:rPr lang="en-US" sz="1600" b="1" dirty="0">
                <a:solidFill>
                  <a:srgbClr val="0C6193"/>
                </a:solidFill>
              </a:rPr>
              <a:t>INTRASOFT International SA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46DAF9-1C1B-204B-8E4B-0FB03288B045}"/>
              </a:ext>
            </a:extLst>
          </p:cNvPr>
          <p:cNvSpPr/>
          <p:nvPr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4A6CAC-7FE2-8B46-B51C-D4E5A2CCF920}"/>
              </a:ext>
            </a:extLst>
          </p:cNvPr>
          <p:cNvSpPr/>
          <p:nvPr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27A0C9-CCB9-FF4D-8FB0-9184ED21BA5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14" y="2460283"/>
            <a:ext cx="430883" cy="430883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CC2038E1-3674-4820-A7EF-E7D02FAE3B18}"/>
              </a:ext>
            </a:extLst>
          </p:cNvPr>
          <p:cNvSpPr txBox="1">
            <a:spLocks/>
          </p:cNvSpPr>
          <p:nvPr/>
        </p:nvSpPr>
        <p:spPr>
          <a:xfrm>
            <a:off x="10696408" y="6566344"/>
            <a:ext cx="669757" cy="2629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fld id="{625CEED4-DF82-40BA-BCA9-F2A94872CE04}" type="slidenum">
              <a:rPr lang="de-DE" sz="90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pPr marL="0" lvl="1" algn="ctr"/>
              <a:t>8</a:t>
            </a:fld>
            <a:endParaRPr lang="de-DE" sz="9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16DC6-35C9-4AC8-BF01-F4896659810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860" y="192188"/>
            <a:ext cx="2815107" cy="1451017"/>
          </a:xfrm>
          <a:prstGeom prst="rect">
            <a:avLst/>
          </a:prstGeom>
        </p:spPr>
      </p:pic>
      <p:sp>
        <p:nvSpPr>
          <p:cNvPr id="30" name="Title 8">
            <a:extLst>
              <a:ext uri="{FF2B5EF4-FFF2-40B4-BE49-F238E27FC236}">
                <a16:creationId xmlns:a16="http://schemas.microsoft.com/office/drawing/2014/main" id="{50378A5F-9BC6-43C1-82A8-30170CD66704}"/>
              </a:ext>
            </a:extLst>
          </p:cNvPr>
          <p:cNvSpPr txBox="1">
            <a:spLocks/>
          </p:cNvSpPr>
          <p:nvPr/>
        </p:nvSpPr>
        <p:spPr>
          <a:xfrm>
            <a:off x="3601655" y="4958137"/>
            <a:ext cx="4988690" cy="3429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1800" b="1" dirty="0">
                <a:solidFill>
                  <a:srgbClr val="0C6193"/>
                </a:solidFill>
              </a:rPr>
              <a:t>www.market40.eu</a:t>
            </a:r>
          </a:p>
        </p:txBody>
      </p:sp>
    </p:spTree>
    <p:extLst>
      <p:ext uri="{BB962C8B-B14F-4D97-AF65-F5344CB8AC3E}">
        <p14:creationId xmlns:p14="http://schemas.microsoft.com/office/powerpoint/2010/main" val="404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342EF636C72B14BBC70D1E56212E23A" ma:contentTypeVersion="9" ma:contentTypeDescription="Δημιουργία νέου εγγράφου" ma:contentTypeScope="" ma:versionID="52fa69a50775073be2735c804375cc4f">
  <xsd:schema xmlns:xsd="http://www.w3.org/2001/XMLSchema" xmlns:xs="http://www.w3.org/2001/XMLSchema" xmlns:p="http://schemas.microsoft.com/office/2006/metadata/properties" xmlns:ns2="98068bbb-1631-4e13-b4eb-160e19a11fc1" targetNamespace="http://schemas.microsoft.com/office/2006/metadata/properties" ma:root="true" ma:fieldsID="45ab7e3c65e98d4837a46d3668eb1af5" ns2:_="">
    <xsd:import namespace="98068bbb-1631-4e13-b4eb-160e19a11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68bbb-1631-4e13-b4eb-160e19a11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AD2602-43A5-4B1F-8254-AF2992D7A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A74D04-C2EB-47C8-975C-829D17A0889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8068bbb-1631-4e13-b4eb-160e19a11fc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E04570-E624-4FE3-9B64-6BC72C88E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68bbb-1631-4e13-b4eb-160e19a11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14869</TotalTime>
  <Words>485</Words>
  <Application>Microsoft Office PowerPoint</Application>
  <PresentationFormat>Widescreen</PresentationFormat>
  <Paragraphs>96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Verdana</vt:lpstr>
      <vt:lpstr>Wingdings</vt:lpstr>
      <vt:lpstr>Office Theme</vt:lpstr>
      <vt:lpstr>PowerPoint Presentation</vt:lpstr>
      <vt:lpstr>Content</vt:lpstr>
      <vt:lpstr>Market4.0 - Overview of Repository connection with Services</vt:lpstr>
      <vt:lpstr>Market4.0 - Connection Configuration</vt:lpstr>
      <vt:lpstr>Market4.0 - Connection Configuration</vt:lpstr>
      <vt:lpstr>Market4.0 - Equipment Selection Service Connection Use Case    </vt:lpstr>
      <vt:lpstr>Market4.0 - AR Service Connection Use Case 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Sipsas</dc:creator>
  <cp:lastModifiedBy>LMS</cp:lastModifiedBy>
  <cp:revision>411</cp:revision>
  <dcterms:created xsi:type="dcterms:W3CDTF">2018-03-02T08:27:45Z</dcterms:created>
  <dcterms:modified xsi:type="dcterms:W3CDTF">2020-12-17T12:35:38Z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0x010100F342EF636C72B14BBC70D1E56212E23A</vt:lpwstr>
  </property>
</Properties>
</file>