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72" r:id="rId5"/>
    <p:sldId id="323" r:id="rId6"/>
    <p:sldId id="325" r:id="rId7"/>
    <p:sldId id="345" r:id="rId8"/>
    <p:sldId id="346" r:id="rId9"/>
    <p:sldId id="347" r:id="rId10"/>
    <p:sldId id="324" r:id="rId11"/>
    <p:sldId id="326" r:id="rId12"/>
    <p:sldId id="327" r:id="rId13"/>
    <p:sldId id="329" r:id="rId14"/>
    <p:sldId id="332" r:id="rId15"/>
    <p:sldId id="328" r:id="rId16"/>
    <p:sldId id="330" r:id="rId17"/>
    <p:sldId id="331" r:id="rId18"/>
    <p:sldId id="333" r:id="rId19"/>
    <p:sldId id="334" r:id="rId20"/>
    <p:sldId id="335" r:id="rId21"/>
    <p:sldId id="336" r:id="rId22"/>
    <p:sldId id="337" r:id="rId23"/>
    <p:sldId id="340" r:id="rId24"/>
    <p:sldId id="341" r:id="rId25"/>
    <p:sldId id="342" r:id="rId26"/>
    <p:sldId id="343" r:id="rId27"/>
    <p:sldId id="338" r:id="rId28"/>
    <p:sldId id="344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MS" initials="LMS" lastIdx="1" clrIdx="0">
    <p:extLst>
      <p:ext uri="{19B8F6BF-5375-455C-9EA6-DF929625EA0E}">
        <p15:presenceInfo xmlns:p15="http://schemas.microsoft.com/office/powerpoint/2012/main" userId="L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193"/>
    <a:srgbClr val="FAA73F"/>
    <a:srgbClr val="FF7F00"/>
    <a:srgbClr val="F794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7" autoAdjust="0"/>
    <p:restoredTop sz="85311" autoAdjust="0"/>
  </p:normalViewPr>
  <p:slideViewPr>
    <p:cSldViewPr snapToGrid="0">
      <p:cViewPr varScale="1">
        <p:scale>
          <a:sx n="73" d="100"/>
          <a:sy n="73" d="100"/>
        </p:scale>
        <p:origin x="109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085CF-E4ED-6A4F-8195-1A6E157601A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DC112-FBCF-7548-B849-9BF3672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(Read the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DC112-FBCF-7548-B849-9BF367206F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525108A-1262-2148-BA61-0F5B4FCA7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205" y="807362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3600" b="1">
                <a:solidFill>
                  <a:srgbClr val="0C6193"/>
                </a:solidFill>
              </a:defRPr>
            </a:lvl1pPr>
          </a:lstStyle>
          <a:p>
            <a:r>
              <a:rPr lang="en-US" dirty="0"/>
              <a:t>TITLE GOES LIKE THIS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F2FCD5-7C26-3549-ABE9-0946D54EB3A2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39F912-9EF7-0F49-9747-20B7CA41E07C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A84D7A2-9A03-DF4B-A07A-6A19FFEB0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4042" y="6538912"/>
            <a:ext cx="669757" cy="262923"/>
          </a:xfrm>
          <a:prstGeom prst="rect">
            <a:avLst/>
          </a:prstGeom>
          <a:noFill/>
        </p:spPr>
        <p:txBody>
          <a:bodyPr/>
          <a:lstStyle>
            <a:lvl1pPr algn="ctr">
              <a:defRPr sz="9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427870-1392-44B4-ADF9-B328DB73E34E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5BEB9-52B4-448F-86D5-AB4FB143458B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131C5B-6D38-AE4B-9F00-2216C2C29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4042" y="6538912"/>
            <a:ext cx="669757" cy="262923"/>
          </a:xfrm>
          <a:prstGeom prst="rect">
            <a:avLst/>
          </a:prstGeom>
          <a:noFill/>
        </p:spPr>
        <p:txBody>
          <a:bodyPr/>
          <a:lstStyle>
            <a:lvl1pPr algn="ctr">
              <a:defRPr sz="9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58D3B4DC-24DB-D14C-A297-B86BB515D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205" y="807362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3600" b="1">
                <a:solidFill>
                  <a:srgbClr val="0C6193"/>
                </a:solidFill>
              </a:defRPr>
            </a:lvl1pPr>
          </a:lstStyle>
          <a:p>
            <a:r>
              <a:rPr lang="en-US" dirty="0"/>
              <a:t>TITLE GOES LIKE THIS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18FCF-ED86-5048-8136-F2A1A3566912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6A931B-770C-7F48-BA71-44C89CA2B88A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CC596-3E16-4A2D-A29D-8072BD3C1A12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2C7BB-C856-45BB-8AC7-E212AF0095E7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F77C3-5C89-B341-BF0C-73BF2143D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6F4E5C-1983-C84E-983D-A7F6816E2C8E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46AC3F-9B0D-E840-9528-59356FB593E0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8CD94-ECB8-4A53-BA91-A8D19D184E8B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6F36F7-EB41-4477-B792-73B5B6A54611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9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EE498-7A6F-4362-9D0C-4C5241AD4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EE498-7A6F-4362-9D0C-4C5241AD4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F4DB7724-E40F-45E2-9D08-8BE050511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205" y="807362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3600" b="1">
                <a:solidFill>
                  <a:srgbClr val="0C6193"/>
                </a:solidFill>
              </a:defRPr>
            </a:lvl1pPr>
          </a:lstStyle>
          <a:p>
            <a:r>
              <a:rPr lang="en-US" dirty="0"/>
              <a:t>TITLE GOES LIKE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16EE5-597F-4A47-8270-E7957AE0296D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33962-CA56-469F-84EA-F6AF9F406D9D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21F27-B349-43F0-8815-68C714547461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5A81DC-C2BC-488E-9BEA-A4CAA1F257B1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rgbClr val="0C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4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C6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1FB75-5AFB-F344-B94C-1DE70F58B0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8B268DFC-D2A1-6040-8943-B80BB3DAD998}"/>
              </a:ext>
            </a:extLst>
          </p:cNvPr>
          <p:cNvSpPr txBox="1">
            <a:spLocks/>
          </p:cNvSpPr>
          <p:nvPr userDrawn="1"/>
        </p:nvSpPr>
        <p:spPr>
          <a:xfrm>
            <a:off x="729205" y="1626069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600" b="1" dirty="0"/>
              <a:t>SUBTITLE GOES LIKE THIS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859224-8B75-BB49-BEA2-DFD1484594FF}"/>
              </a:ext>
            </a:extLst>
          </p:cNvPr>
          <p:cNvSpPr/>
          <p:nvPr userDrawn="1"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22679-7921-0C47-86AB-82AAE5CDC205}"/>
              </a:ext>
            </a:extLst>
          </p:cNvPr>
          <p:cNvSpPr/>
          <p:nvPr userDrawn="1"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874BA-34DE-4D9B-B2B6-EA773266F28C}"/>
              </a:ext>
            </a:extLst>
          </p:cNvPr>
          <p:cNvSpPr/>
          <p:nvPr userDrawn="1"/>
        </p:nvSpPr>
        <p:spPr>
          <a:xfrm>
            <a:off x="0" y="6614808"/>
            <a:ext cx="10684042" cy="136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3628A-166B-467F-B9AA-BBAA3798BF72}"/>
              </a:ext>
            </a:extLst>
          </p:cNvPr>
          <p:cNvSpPr/>
          <p:nvPr userDrawn="1"/>
        </p:nvSpPr>
        <p:spPr>
          <a:xfrm>
            <a:off x="11353800" y="6614808"/>
            <a:ext cx="838200" cy="136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24DA6D-0EDE-8A4C-9E92-4EA0AA575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4042" y="6538912"/>
            <a:ext cx="669757" cy="262923"/>
          </a:xfrm>
          <a:prstGeom prst="rect">
            <a:avLst/>
          </a:prstGeom>
          <a:noFill/>
        </p:spPr>
        <p:txBody>
          <a:bodyPr/>
          <a:lstStyle>
            <a:lvl1pPr algn="ctr">
              <a:defRPr sz="9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5CEED4-DF82-40BA-BCA9-F2A94872CE0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62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latform.market40.eu/guide/MARKET4.0_%20user%20guide_final.docx" TargetMode="External"/><Relationship Id="rId2" Type="http://schemas.openxmlformats.org/officeDocument/2006/relationships/hyperlink" Target="http://platform.market40.eu/swagger-ui.html#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tform.market40.eu/guide/MARKET4.0%20IDS%20reference%20final.docx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21" Type="http://schemas.openxmlformats.org/officeDocument/2006/relationships/image" Target="../media/image32.e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emf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gif"/><Relationship Id="rId2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069DBB-DAB7-4470-95A5-FCAA0497C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975" y="2550"/>
            <a:ext cx="8020050" cy="2444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29179-8A50-428B-BF3D-CF9B8F80EB90}"/>
              </a:ext>
            </a:extLst>
          </p:cNvPr>
          <p:cNvSpPr txBox="1"/>
          <p:nvPr/>
        </p:nvSpPr>
        <p:spPr>
          <a:xfrm>
            <a:off x="189345" y="1755834"/>
            <a:ext cx="11813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C6193"/>
                </a:solidFill>
                <a:latin typeface="Open Sans" panose="020B0606030504020204" pitchFamily="34" charset="0"/>
              </a:rPr>
              <a:t>A Multi-Sided Business Platform for Plug and Produce Industrial Product Service Systems</a:t>
            </a:r>
          </a:p>
          <a:p>
            <a:pPr algn="ctr"/>
            <a:endParaRPr lang="en-US" sz="2800" dirty="0">
              <a:solidFill>
                <a:srgbClr val="0C61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800" dirty="0">
              <a:solidFill>
                <a:srgbClr val="0C61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Market4.0 catalogue </a:t>
            </a:r>
            <a:r>
              <a:rPr lang="en-US" sz="2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generation</a:t>
            </a:r>
          </a:p>
          <a:p>
            <a:pPr algn="ctr"/>
            <a:r>
              <a:rPr lang="en-US" sz="2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Kostas Sipsas – INTRASOFT Intl.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98EC4-3EC2-42DF-803D-6DE8EA91A575}"/>
              </a:ext>
            </a:extLst>
          </p:cNvPr>
          <p:cNvSpPr txBox="1"/>
          <p:nvPr/>
        </p:nvSpPr>
        <p:spPr>
          <a:xfrm>
            <a:off x="2411002" y="6151603"/>
            <a:ext cx="6044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has received funding from the European Union’s Horizon 2020 research and innovation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under grant agreement no° 822064.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0582C-7EE6-478E-8202-070DE2659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481" y="6149320"/>
            <a:ext cx="8572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7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Generate the catalogue entry input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2E327-BC7A-40BC-BDD5-82A6E96A70A3}"/>
              </a:ext>
            </a:extLst>
          </p:cNvPr>
          <p:cNvSpPr txBox="1"/>
          <p:nvPr/>
        </p:nvSpPr>
        <p:spPr>
          <a:xfrm>
            <a:off x="729204" y="1608083"/>
            <a:ext cx="111579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/>
              <a:t>id: </a:t>
            </a:r>
            <a:r>
              <a:rPr lang="en-US" sz="1950" dirty="0"/>
              <a:t>leave null for new item, use a number to update an item.</a:t>
            </a:r>
          </a:p>
          <a:p>
            <a:r>
              <a:rPr lang="en-US" sz="1950" b="1" dirty="0"/>
              <a:t>category: </a:t>
            </a:r>
            <a:r>
              <a:rPr lang="en-US" sz="1950" dirty="0"/>
              <a:t>1</a:t>
            </a:r>
            <a:r>
              <a:rPr lang="en-US" sz="1950" baseline="30000" dirty="0"/>
              <a:t>st</a:t>
            </a:r>
            <a:r>
              <a:rPr lang="en-US" sz="1950" dirty="0"/>
              <a:t> category level for your item (only id is required).</a:t>
            </a:r>
          </a:p>
          <a:p>
            <a:r>
              <a:rPr lang="en-US" sz="1950" b="1" dirty="0"/>
              <a:t>subcategory: </a:t>
            </a:r>
            <a:r>
              <a:rPr lang="en-US" sz="1950" dirty="0"/>
              <a:t>2</a:t>
            </a:r>
            <a:r>
              <a:rPr lang="en-US" sz="1950" baseline="30000" dirty="0"/>
              <a:t>nd</a:t>
            </a:r>
            <a:r>
              <a:rPr lang="en-US" sz="1950" dirty="0"/>
              <a:t> category level for your item (only id is required, considers level 1).</a:t>
            </a:r>
            <a:endParaRPr lang="en-US" sz="1950" b="1" dirty="0"/>
          </a:p>
          <a:p>
            <a:r>
              <a:rPr lang="en-US" sz="1950" b="1" dirty="0"/>
              <a:t>subcategory2: </a:t>
            </a:r>
            <a:r>
              <a:rPr lang="en-US" sz="1950" dirty="0"/>
              <a:t>3</a:t>
            </a:r>
            <a:r>
              <a:rPr lang="en-US" sz="1950" baseline="30000" dirty="0"/>
              <a:t>rd</a:t>
            </a:r>
            <a:r>
              <a:rPr lang="en-US" sz="1950" dirty="0"/>
              <a:t> category level for your item (only id is required, considers level 2, you can create your own).</a:t>
            </a:r>
            <a:endParaRPr lang="en-US" sz="1950" b="1" dirty="0"/>
          </a:p>
          <a:p>
            <a:r>
              <a:rPr lang="en-US" sz="1950" b="1" dirty="0"/>
              <a:t>name: </a:t>
            </a:r>
            <a:r>
              <a:rPr lang="en-US" sz="1950" dirty="0"/>
              <a:t>the name of your item.</a:t>
            </a:r>
          </a:p>
          <a:p>
            <a:r>
              <a:rPr lang="en-US" sz="1950" b="1" dirty="0"/>
              <a:t>description: </a:t>
            </a:r>
            <a:r>
              <a:rPr lang="en-US" sz="1950" dirty="0"/>
              <a:t>a brief description of the item.</a:t>
            </a:r>
          </a:p>
          <a:p>
            <a:r>
              <a:rPr lang="en-US" sz="1950" b="1" dirty="0" err="1"/>
              <a:t>secondDescription</a:t>
            </a:r>
            <a:r>
              <a:rPr lang="en-US" sz="1950" b="1" dirty="0"/>
              <a:t>: </a:t>
            </a:r>
            <a:r>
              <a:rPr lang="en-US" sz="1950" dirty="0"/>
              <a:t>an additional description of the item.</a:t>
            </a:r>
            <a:endParaRPr lang="en-US" sz="1950" b="1" dirty="0"/>
          </a:p>
          <a:p>
            <a:r>
              <a:rPr lang="en-US" sz="1950" b="1" dirty="0"/>
              <a:t>cost: </a:t>
            </a:r>
            <a:r>
              <a:rPr lang="en-US" sz="1950" dirty="0"/>
              <a:t>use 0 for free, or a number representing the price, or “Upon request”.</a:t>
            </a:r>
          </a:p>
          <a:p>
            <a:r>
              <a:rPr lang="en-US" sz="1950" b="1" dirty="0"/>
              <a:t>email: </a:t>
            </a:r>
            <a:r>
              <a:rPr lang="en-US" sz="1950" dirty="0"/>
              <a:t>an email to quote the cost (use null if </a:t>
            </a:r>
            <a:r>
              <a:rPr lang="en-US" sz="1950" dirty="0" err="1"/>
              <a:t>orderWith</a:t>
            </a:r>
            <a:r>
              <a:rPr lang="en-US" sz="1950" dirty="0"/>
              <a:t> is filled in).</a:t>
            </a:r>
          </a:p>
          <a:p>
            <a:r>
              <a:rPr lang="en-US" sz="1950" b="1" dirty="0"/>
              <a:t>apps: </a:t>
            </a:r>
            <a:r>
              <a:rPr lang="en-US" sz="1950" dirty="0"/>
              <a:t>an array of apps in JSON compatible with the item (only apps ids are required). Excludes ordering apps.</a:t>
            </a:r>
          </a:p>
          <a:p>
            <a:r>
              <a:rPr lang="en-US" sz="1950" b="1" dirty="0"/>
              <a:t>properties: </a:t>
            </a:r>
            <a:r>
              <a:rPr lang="en-US" sz="1950" dirty="0"/>
              <a:t>an array of properties relevant to the item (e.g. Condition : New). Only id are relevant you can create your own properties.</a:t>
            </a:r>
          </a:p>
          <a:p>
            <a:r>
              <a:rPr lang="en-US" sz="1950" b="1" dirty="0"/>
              <a:t>url: </a:t>
            </a:r>
            <a:r>
              <a:rPr lang="en-US" sz="1950" dirty="0"/>
              <a:t>Leave null for equipment, fill in for services.</a:t>
            </a:r>
          </a:p>
          <a:p>
            <a:r>
              <a:rPr lang="en-US" sz="1950" b="1" dirty="0" err="1"/>
              <a:t>orderWith</a:t>
            </a:r>
            <a:r>
              <a:rPr lang="en-US" sz="1950" b="1" dirty="0"/>
              <a:t>:</a:t>
            </a:r>
            <a:r>
              <a:rPr lang="en-US" sz="1950" dirty="0"/>
              <a:t> an array of ordering apps in JSON.</a:t>
            </a:r>
          </a:p>
          <a:p>
            <a:r>
              <a:rPr lang="en-US" sz="1950" b="1" dirty="0"/>
              <a:t>shipping: </a:t>
            </a:r>
            <a:r>
              <a:rPr lang="en-US" sz="1950" dirty="0"/>
              <a:t>Set “true” if your item has to be shipped to the customer.</a:t>
            </a:r>
          </a:p>
        </p:txBody>
      </p:sp>
    </p:spTree>
    <p:extLst>
      <p:ext uri="{BB962C8B-B14F-4D97-AF65-F5344CB8AC3E}">
        <p14:creationId xmlns:p14="http://schemas.microsoft.com/office/powerpoint/2010/main" val="412998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Required headers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DD9C6-2B92-45BE-A979-1A9D4B6F1C9B}"/>
              </a:ext>
            </a:extLst>
          </p:cNvPr>
          <p:cNvSpPr txBox="1"/>
          <p:nvPr/>
        </p:nvSpPr>
        <p:spPr>
          <a:xfrm>
            <a:off x="729205" y="1618364"/>
            <a:ext cx="8393774" cy="2953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For this API the following headers are required:</a:t>
            </a: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C6193"/>
                </a:solidFill>
              </a:rPr>
              <a:t>Authorization: Bearer </a:t>
            </a:r>
            <a:r>
              <a:rPr lang="en-GB" sz="2800" dirty="0" err="1">
                <a:solidFill>
                  <a:srgbClr val="0C6193"/>
                </a:solidFill>
              </a:rPr>
              <a:t>token_value</a:t>
            </a:r>
            <a:r>
              <a:rPr lang="en-GB" sz="2800" dirty="0">
                <a:solidFill>
                  <a:srgbClr val="0C6193"/>
                </a:solidFill>
              </a:rPr>
              <a:t>. Example: “Authorization: Bearer JKGLUFGKF…”</a:t>
            </a: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C6193"/>
                </a:solidFill>
              </a:rPr>
              <a:t>Accept-Language: Alpha-2_country_code. Example: “Accept-Language: DE”</a:t>
            </a: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C6193"/>
                </a:solidFill>
              </a:rPr>
              <a:t>Content-Type: application/json</a:t>
            </a:r>
          </a:p>
        </p:txBody>
      </p:sp>
    </p:spTree>
    <p:extLst>
      <p:ext uri="{BB962C8B-B14F-4D97-AF65-F5344CB8AC3E}">
        <p14:creationId xmlns:p14="http://schemas.microsoft.com/office/powerpoint/2010/main" val="343134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FB32D-2212-4129-9477-006A1C42A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993D14-57E7-4FB9-B013-9034F893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8929802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Generate the catalogue entry </a:t>
            </a:r>
            <a:r>
              <a:rPr lang="en-US" sz="3600" dirty="0">
                <a:solidFill>
                  <a:srgbClr val="0C6193"/>
                </a:solidFill>
              </a:rPr>
              <a:t>example</a:t>
            </a:r>
            <a:br>
              <a:rPr lang="en-US" sz="3600" dirty="0">
                <a:solidFill>
                  <a:srgbClr val="0C6193"/>
                </a:solidFill>
              </a:rPr>
            </a:b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B7EFE6-8659-488F-9E2E-6C3FFFF5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30" y="1435146"/>
            <a:ext cx="10608198" cy="52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get data for categories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9803-E654-4BBE-AA3D-44109DE0B6EA}"/>
              </a:ext>
            </a:extLst>
          </p:cNvPr>
          <p:cNvSpPr txBox="1"/>
          <p:nvPr/>
        </p:nvSpPr>
        <p:spPr>
          <a:xfrm>
            <a:off x="729204" y="1638330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The API is (Uses the Accept-Language header):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D036B5-64B0-4A98-9A4B-FDF7A324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01642"/>
              </p:ext>
            </p:extLst>
          </p:nvPr>
        </p:nvGraphicFramePr>
        <p:xfrm>
          <a:off x="844889" y="2161549"/>
          <a:ext cx="10740230" cy="4396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042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3552497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5562691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1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1131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GET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/menu/categories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JSON result:</a:t>
                      </a:r>
                    </a:p>
                    <a:p>
                      <a:r>
                        <a:rPr lang="en-GB" sz="2000" dirty="0"/>
                        <a:t>[{</a:t>
                      </a:r>
                    </a:p>
                    <a:p>
                      <a:r>
                        <a:rPr lang="en-GB" sz="2000" dirty="0"/>
                        <a:t>    "id": 0,</a:t>
                      </a:r>
                    </a:p>
                    <a:p>
                      <a:r>
                        <a:rPr lang="en-GB" sz="2000" dirty="0"/>
                        <a:t>    "name": "string",</a:t>
                      </a:r>
                    </a:p>
                    <a:p>
                      <a:r>
                        <a:rPr lang="en-GB" sz="2000" dirty="0"/>
                        <a:t>    "subcategories": [ {</a:t>
                      </a:r>
                    </a:p>
                    <a:p>
                      <a:r>
                        <a:rPr lang="en-GB" sz="2000" dirty="0"/>
                        <a:t>        "id": 0,</a:t>
                      </a:r>
                    </a:p>
                    <a:p>
                      <a:r>
                        <a:rPr lang="en-GB" sz="2000" dirty="0"/>
                        <a:t>        "name": "string",</a:t>
                      </a:r>
                    </a:p>
                    <a:p>
                      <a:r>
                        <a:rPr lang="en-GB" sz="2000" dirty="0"/>
                        <a:t>        "subcategories2": [ {</a:t>
                      </a:r>
                    </a:p>
                    <a:p>
                      <a:r>
                        <a:rPr lang="en-GB" sz="2000" dirty="0"/>
                        <a:t>            "id": 0,</a:t>
                      </a:r>
                    </a:p>
                    <a:p>
                      <a:r>
                        <a:rPr lang="en-GB" sz="2000" dirty="0"/>
                        <a:t>            "name": "string"</a:t>
                      </a:r>
                    </a:p>
                    <a:p>
                      <a:r>
                        <a:rPr lang="en-GB" sz="2000" dirty="0"/>
                        <a:t>          }]</a:t>
                      </a:r>
                    </a:p>
                    <a:p>
                      <a:r>
                        <a:rPr lang="en-GB" sz="2000" dirty="0"/>
                        <a:t>      }]</a:t>
                      </a:r>
                    </a:p>
                    <a:p>
                      <a:r>
                        <a:rPr lang="en-GB" sz="2000" dirty="0"/>
                        <a:t>  }]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4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create a third level category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9803-E654-4BBE-AA3D-44109DE0B6EA}"/>
              </a:ext>
            </a:extLst>
          </p:cNvPr>
          <p:cNvSpPr txBox="1"/>
          <p:nvPr/>
        </p:nvSpPr>
        <p:spPr>
          <a:xfrm>
            <a:off x="729204" y="1638330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The API is (uses the Authorization and Accept-Language header):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D036B5-64B0-4A98-9A4B-FDF7A324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95309"/>
              </p:ext>
            </p:extLst>
          </p:nvPr>
        </p:nvGraphicFramePr>
        <p:xfrm>
          <a:off x="844889" y="2161549"/>
          <a:ext cx="10740230" cy="1478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042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3552497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5562691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1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1131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/api/subcategory2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Request parameters: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name: item subcategory name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parent subcategory id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Success or failure in JSON format.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28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get data for apps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9803-E654-4BBE-AA3D-44109DE0B6EA}"/>
              </a:ext>
            </a:extLst>
          </p:cNvPr>
          <p:cNvSpPr txBox="1"/>
          <p:nvPr/>
        </p:nvSpPr>
        <p:spPr>
          <a:xfrm>
            <a:off x="729204" y="1470983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The API (uses the Authorization header):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D036B5-64B0-4A98-9A4B-FDF7A324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23755"/>
              </p:ext>
            </p:extLst>
          </p:nvPr>
        </p:nvGraphicFramePr>
        <p:xfrm>
          <a:off x="787046" y="1994203"/>
          <a:ext cx="10740230" cy="4472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042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1671145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7444043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1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1017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GET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/api/apps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JSON result: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[{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 "id": 32,         "user": { ... },         "name": “…",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 "description": “...",         "</a:t>
                      </a:r>
                      <a:r>
                        <a:rPr lang="en-US" sz="2000" dirty="0" err="1">
                          <a:effectLst/>
                        </a:rPr>
                        <a:t>secondDescription</a:t>
                      </a:r>
                      <a:r>
                        <a:rPr lang="en-US" sz="2000" dirty="0">
                          <a:effectLst/>
                        </a:rPr>
                        <a:t>": “...",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 "type": “…",         "cost": 0.0,         "offerings": [],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 "</a:t>
                      </a:r>
                      <a:r>
                        <a:rPr lang="en-US" sz="2000" dirty="0" err="1">
                          <a:effectLst/>
                        </a:rPr>
                        <a:t>allOfferings</a:t>
                      </a:r>
                      <a:r>
                        <a:rPr lang="en-US" sz="2000" dirty="0">
                          <a:effectLst/>
                        </a:rPr>
                        <a:t>": [],         "images": [{   … }],         "</a:t>
                      </a:r>
                      <a:r>
                        <a:rPr lang="en-US" sz="2000" dirty="0" err="1">
                          <a:effectLst/>
                        </a:rPr>
                        <a:t>url</a:t>
                      </a:r>
                      <a:r>
                        <a:rPr lang="en-US" sz="2000" dirty="0">
                          <a:effectLst/>
                        </a:rPr>
                        <a:t>": null,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 "rating": null,         "</a:t>
                      </a:r>
                      <a:r>
                        <a:rPr lang="en-US" sz="2000" dirty="0" err="1">
                          <a:effectLst/>
                        </a:rPr>
                        <a:t>appBinaries</a:t>
                      </a:r>
                      <a:r>
                        <a:rPr lang="en-US" sz="2000" dirty="0">
                          <a:effectLst/>
                        </a:rPr>
                        <a:t>": [],         "</a:t>
                      </a:r>
                      <a:r>
                        <a:rPr lang="en-US" sz="2000" dirty="0" err="1">
                          <a:effectLst/>
                        </a:rPr>
                        <a:t>defaultImage</a:t>
                      </a:r>
                      <a:r>
                        <a:rPr lang="en-US" sz="2000" dirty="0">
                          <a:effectLst/>
                        </a:rPr>
                        <a:t>": " …",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 "</a:t>
                      </a:r>
                      <a:r>
                        <a:rPr lang="en-US" sz="2000" dirty="0" err="1">
                          <a:effectLst/>
                        </a:rPr>
                        <a:t>appConfig</a:t>
                      </a:r>
                      <a:r>
                        <a:rPr lang="en-US" sz="2000" dirty="0">
                          <a:effectLst/>
                        </a:rPr>
                        <a:t>": null,         "ordering": true,         "installation": “...",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 "embeddable": true,         "intent": null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}]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597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get data for properties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9803-E654-4BBE-AA3D-44109DE0B6EA}"/>
              </a:ext>
            </a:extLst>
          </p:cNvPr>
          <p:cNvSpPr txBox="1"/>
          <p:nvPr/>
        </p:nvSpPr>
        <p:spPr>
          <a:xfrm>
            <a:off x="729204" y="1470983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The API: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D036B5-64B0-4A98-9A4B-FDF7A324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24822"/>
              </p:ext>
            </p:extLst>
          </p:nvPr>
        </p:nvGraphicFramePr>
        <p:xfrm>
          <a:off x="787046" y="1994203"/>
          <a:ext cx="10740230" cy="361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042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1671145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7444043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1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1017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/properties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JSON result: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[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{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"id": 0,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"name": "string",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"value": "string"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}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]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74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create properties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9803-E654-4BBE-AA3D-44109DE0B6EA}"/>
              </a:ext>
            </a:extLst>
          </p:cNvPr>
          <p:cNvSpPr txBox="1"/>
          <p:nvPr/>
        </p:nvSpPr>
        <p:spPr>
          <a:xfrm>
            <a:off x="729204" y="1470983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The API (uses the Authorization header):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D036B5-64B0-4A98-9A4B-FDF7A324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2803"/>
              </p:ext>
            </p:extLst>
          </p:nvPr>
        </p:nvGraphicFramePr>
        <p:xfrm>
          <a:off x="787046" y="1994203"/>
          <a:ext cx="10740230" cy="2761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042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3442174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5673014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1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1017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/api/property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name: name of the property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value: value of the property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name: ”Condition”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value: “New”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JSON result: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{ "success": Boolean }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31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get data for ordering apps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9803-E654-4BBE-AA3D-44109DE0B6EA}"/>
              </a:ext>
            </a:extLst>
          </p:cNvPr>
          <p:cNvSpPr txBox="1"/>
          <p:nvPr/>
        </p:nvSpPr>
        <p:spPr>
          <a:xfrm>
            <a:off x="729204" y="1470983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The API (uses the Authorization header):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D036B5-64B0-4A98-9A4B-FDF7A324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8994"/>
              </p:ext>
            </p:extLst>
          </p:nvPr>
        </p:nvGraphicFramePr>
        <p:xfrm>
          <a:off x="787046" y="1994203"/>
          <a:ext cx="10740230" cy="1042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402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1671145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6860683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23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730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apps/ordering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Similar output structure to /api/apps API.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882334-FCF5-435B-926D-D71F20435DF8}"/>
              </a:ext>
            </a:extLst>
          </p:cNvPr>
          <p:cNvSpPr txBox="1"/>
          <p:nvPr/>
        </p:nvSpPr>
        <p:spPr>
          <a:xfrm>
            <a:off x="787046" y="3036271"/>
            <a:ext cx="10855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b="1" dirty="0">
                <a:solidFill>
                  <a:srgbClr val="0C6193"/>
                </a:solidFill>
              </a:rPr>
              <a:t>Note:</a:t>
            </a:r>
            <a:r>
              <a:rPr lang="en-GB" sz="2800" dirty="0">
                <a:solidFill>
                  <a:srgbClr val="0C6193"/>
                </a:solidFill>
              </a:rPr>
              <a:t> In order to get any results in this list you will have to configure ordering apps in your account.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C727A-6A4E-4A0E-9131-5250D7AF6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9" y="3946878"/>
            <a:ext cx="4088625" cy="2592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7370BF-E674-48DA-BF91-7CEDB850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380" y="4472257"/>
            <a:ext cx="4364516" cy="1596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A854AA-28D0-459B-8263-98F6646BB2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70" r="26380" b="12131"/>
          <a:stretch/>
        </p:blipFill>
        <p:spPr>
          <a:xfrm>
            <a:off x="9369698" y="3722140"/>
            <a:ext cx="2769752" cy="281677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357E91-F303-46A2-AB55-1D77D80DB476}"/>
              </a:ext>
            </a:extLst>
          </p:cNvPr>
          <p:cNvSpPr/>
          <p:nvPr/>
        </p:nvSpPr>
        <p:spPr>
          <a:xfrm>
            <a:off x="2554014" y="5085970"/>
            <a:ext cx="956442" cy="301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412283-526D-4BD6-B52F-B5C96875DDAE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>
            <a:off x="3510456" y="5236494"/>
            <a:ext cx="1163924" cy="33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D57A689-EE29-4035-93BA-8F688B7EAF2E}"/>
              </a:ext>
            </a:extLst>
          </p:cNvPr>
          <p:cNvSpPr/>
          <p:nvPr/>
        </p:nvSpPr>
        <p:spPr>
          <a:xfrm>
            <a:off x="7966729" y="5119841"/>
            <a:ext cx="956442" cy="301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4BF2C0-9B76-425F-9172-27BA704E383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8923171" y="5270365"/>
            <a:ext cx="7148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7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D05035-7160-4AA3-A80F-347F1EA8D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0F9E6-FC1F-448D-A456-D25F3D2B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Step 3: Upload image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2D203-486C-457B-A2DC-90EDD334CFDC}"/>
              </a:ext>
            </a:extLst>
          </p:cNvPr>
          <p:cNvSpPr txBox="1"/>
          <p:nvPr/>
        </p:nvSpPr>
        <p:spPr>
          <a:xfrm>
            <a:off x="729204" y="1638330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The API is (Uses the Accept-Language header):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D3F52F-D603-4D2A-BF48-7BE2FAD8C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33380"/>
              </p:ext>
            </p:extLst>
          </p:nvPr>
        </p:nvGraphicFramePr>
        <p:xfrm>
          <a:off x="844889" y="2161549"/>
          <a:ext cx="10740230" cy="1478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042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5728138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3387050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1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1131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/api/offering/add/images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Multipart request. Parameters: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Id: offering id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 file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 or failure in JSON format.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25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72A10-6E3A-48DF-A92A-CA19F1666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CE603-981E-4AB6-986D-0D5403C1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3" y="807362"/>
            <a:ext cx="9434299" cy="48613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Catalogue generation overview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73B60-14F6-4092-B206-6DD0A61A38E3}"/>
              </a:ext>
            </a:extLst>
          </p:cNvPr>
          <p:cNvSpPr txBox="1"/>
          <p:nvPr/>
        </p:nvSpPr>
        <p:spPr>
          <a:xfrm>
            <a:off x="729204" y="1638330"/>
            <a:ext cx="108559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0C6193"/>
                </a:solidFill>
              </a:rPr>
              <a:t>Prerequisites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0C6193"/>
                </a:solidFill>
              </a:rPr>
              <a:t>Manual generation with our UI (live demo)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0C6193"/>
                </a:solidFill>
              </a:rPr>
              <a:t>Automatic catalogue generation: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0C6193"/>
                </a:solidFill>
              </a:rPr>
              <a:t>Verify</a:t>
            </a: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0C6193"/>
                </a:solidFill>
              </a:rPr>
              <a:t>Useful resources</a:t>
            </a:r>
          </a:p>
        </p:txBody>
      </p:sp>
    </p:spTree>
    <p:extLst>
      <p:ext uri="{BB962C8B-B14F-4D97-AF65-F5344CB8AC3E}">
        <p14:creationId xmlns:p14="http://schemas.microsoft.com/office/powerpoint/2010/main" val="102558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Required headers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1E08D-AE2D-4BC8-919E-6C16D6762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92" y="1822395"/>
            <a:ext cx="89249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8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ECB8C-5B0E-41C6-A272-97133EE5A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ED04C-44CB-46F6-9187-F639176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Upload image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17303-E120-4533-9764-AEE07F86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5" y="1572098"/>
            <a:ext cx="11624442" cy="46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80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set an image a default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9803-E654-4BBE-AA3D-44109DE0B6EA}"/>
              </a:ext>
            </a:extLst>
          </p:cNvPr>
          <p:cNvSpPr txBox="1"/>
          <p:nvPr/>
        </p:nvSpPr>
        <p:spPr>
          <a:xfrm>
            <a:off x="729204" y="1470983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The API (uses the Authorization header):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D036B5-64B0-4A98-9A4B-FDF7A324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84233"/>
              </p:ext>
            </p:extLst>
          </p:nvPr>
        </p:nvGraphicFramePr>
        <p:xfrm>
          <a:off x="787046" y="1994203"/>
          <a:ext cx="10740230" cy="1478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816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3394841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4716573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1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/api/image/{id}/offering/{</a:t>
                      </a: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offeringId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}/default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 variables: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id: image id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offeringId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catalogue item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JSON result: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/>
                        <a:t>{ "success":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r>
                        <a:rPr lang="en-GB" sz="2000" dirty="0"/>
                        <a:t> }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760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1595-B927-4A7B-A911-F67915FC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4A28E-7B0E-4D8C-AE4F-39E8F729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624594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delete an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9803-E654-4BBE-AA3D-44109DE0B6EA}"/>
              </a:ext>
            </a:extLst>
          </p:cNvPr>
          <p:cNvSpPr txBox="1"/>
          <p:nvPr/>
        </p:nvSpPr>
        <p:spPr>
          <a:xfrm>
            <a:off x="729204" y="1470983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The API (uses the Authorization header):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D036B5-64B0-4A98-9A4B-FDF7A324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666300"/>
              </p:ext>
            </p:extLst>
          </p:nvPr>
        </p:nvGraphicFramePr>
        <p:xfrm>
          <a:off x="787046" y="1994203"/>
          <a:ext cx="10740230" cy="1051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120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2575034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5736076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1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DELETE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/api/image/{id}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 variables: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id: image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JSON result: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/>
                        <a:t>{ "success":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r>
                        <a:rPr lang="en-GB" sz="2000" dirty="0"/>
                        <a:t> }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229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5C83-14FF-4312-B016-BBFC586ED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E85E52-9A1C-47FF-9E11-6C77E7BB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Verification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A9DA0-EA35-4258-80E5-CB3CDC7F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8" y="1608083"/>
            <a:ext cx="7631050" cy="414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A56EF-A2C4-4149-AE83-BF41D88A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598" y="3429000"/>
            <a:ext cx="7527314" cy="3026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067287-73B8-4726-9212-38A7242DDD83}"/>
              </a:ext>
            </a:extLst>
          </p:cNvPr>
          <p:cNvSpPr txBox="1"/>
          <p:nvPr/>
        </p:nvSpPr>
        <p:spPr>
          <a:xfrm>
            <a:off x="147145" y="2469821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6DB99-6FD2-41A0-8661-D7360907ADFD}"/>
              </a:ext>
            </a:extLst>
          </p:cNvPr>
          <p:cNvSpPr txBox="1"/>
          <p:nvPr/>
        </p:nvSpPr>
        <p:spPr>
          <a:xfrm>
            <a:off x="10213426" y="3261265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212722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5C83-14FF-4312-B016-BBFC586ED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E85E52-9A1C-47FF-9E11-6C77E7BB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Useful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274AE-B8F4-40BB-963E-091BE108B410}"/>
              </a:ext>
            </a:extLst>
          </p:cNvPr>
          <p:cNvSpPr txBox="1"/>
          <p:nvPr/>
        </p:nvSpPr>
        <p:spPr>
          <a:xfrm>
            <a:off x="729205" y="1618364"/>
            <a:ext cx="10624594" cy="391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C6193"/>
                </a:solidFill>
              </a:rPr>
              <a:t>Marketplace API: </a:t>
            </a:r>
          </a:p>
          <a:p>
            <a:pPr lvl="1">
              <a:lnSpc>
                <a:spcPct val="107000"/>
              </a:lnSpc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  <a:hlinkClick r:id="rId2"/>
              </a:rPr>
              <a:t>http://platform.market40.eu/swagger-ui.html#/</a:t>
            </a:r>
            <a:endParaRPr lang="en-GB" sz="2800" dirty="0">
              <a:solidFill>
                <a:srgbClr val="0C6193"/>
              </a:solidFill>
            </a:endParaRP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C6193"/>
                </a:solidFill>
              </a:rPr>
              <a:t>Marketplace user guide: </a:t>
            </a:r>
            <a:r>
              <a:rPr lang="en-GB" sz="2800" dirty="0">
                <a:solidFill>
                  <a:srgbClr val="0C6193"/>
                </a:solidFill>
                <a:hlinkClick r:id="rId3"/>
              </a:rPr>
              <a:t>http://platform.market40.eu/guide/MARKET4.0_%20user%20guide_final.docx</a:t>
            </a:r>
            <a:endParaRPr lang="en-GB" sz="2800" dirty="0">
              <a:solidFill>
                <a:srgbClr val="0C6193"/>
              </a:solidFill>
            </a:endParaRPr>
          </a:p>
          <a:p>
            <a:pPr marL="457200" indent="-457200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C6193"/>
                </a:solidFill>
              </a:rPr>
              <a:t>Developer guide:</a:t>
            </a:r>
          </a:p>
          <a:p>
            <a:pPr lvl="1">
              <a:lnSpc>
                <a:spcPct val="107000"/>
              </a:lnSpc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  <a:hlinkClick r:id="rId4"/>
              </a:rPr>
              <a:t>http://platform.market40.eu/guide/MARKET4.0%20IDS%20reference%20final.docx</a:t>
            </a:r>
            <a:endParaRPr lang="en-GB" sz="2800" dirty="0">
              <a:solidFill>
                <a:srgbClr val="0C6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80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A1E24D-8297-41A2-982D-E31F65A6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28000"/>
            <a:ext cx="4988690" cy="486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E37A0-3ECF-F645-B31D-1EE6E7D155DD}"/>
              </a:ext>
            </a:extLst>
          </p:cNvPr>
          <p:cNvSpPr txBox="1"/>
          <p:nvPr/>
        </p:nvSpPr>
        <p:spPr>
          <a:xfrm>
            <a:off x="912254" y="5915396"/>
            <a:ext cx="321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has received funding from the European Union’s Horizon 2020</a:t>
            </a:r>
            <a:r>
              <a:rPr lang="el-GR" sz="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and innovation </a:t>
            </a:r>
            <a:r>
              <a:rPr lang="en-US" sz="800" dirty="0" err="1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l-GR" sz="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solidFill>
                  <a:srgbClr val="0C6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grant agreement No 822064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4F72B-C5A9-6F46-961D-EC0307C2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21" y="5966985"/>
            <a:ext cx="537733" cy="358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4B6C4-EA41-6647-9A31-41FE2C377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853" y="2906296"/>
            <a:ext cx="1049586" cy="440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D7628E-A1CB-B342-A0A3-E20269236E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749" y="3755017"/>
            <a:ext cx="605373" cy="605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5CB7F1-3DB2-4F4E-A904-083BED2B0E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887" y="2941567"/>
            <a:ext cx="1605268" cy="354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65C831-00AB-8349-81D3-9EF937A756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845" y="2940453"/>
            <a:ext cx="572502" cy="572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4B873E-0D2A-3C4E-B147-37160B099A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582" y="2906296"/>
            <a:ext cx="1231747" cy="4250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EFE2A3-4A7D-1447-B6A3-C4EA2AB3AE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330" y="3578006"/>
            <a:ext cx="1222051" cy="356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5A5285-96DB-BC46-8210-D5D374621A1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89" y="3320247"/>
            <a:ext cx="1812264" cy="8892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5E079-947B-1B42-BF96-38CD1BE963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569" y="3561408"/>
            <a:ext cx="1455586" cy="407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62161F-4E7A-2A40-946F-415C55983CA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106" y="3596681"/>
            <a:ext cx="1421914" cy="3554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6AF2E3-794D-5C49-BA7A-2988B578BF1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017" y="3743654"/>
            <a:ext cx="840588" cy="6167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E20993-548C-FC49-8AC4-6773929B764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986" y="3520104"/>
            <a:ext cx="1276481" cy="3262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BED584-3842-1D4D-B255-07FE799C5B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02" y="4153484"/>
            <a:ext cx="1587500" cy="342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ED1B41-5338-8A4E-8310-9AFBB6003BB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374" y="2940284"/>
            <a:ext cx="1023348" cy="3966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C83A57-CAC6-254D-A230-C3523CDF60A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022" y="2940453"/>
            <a:ext cx="856380" cy="5493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3CA159-FFE5-B043-8A83-F080FE14CD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475" y="4197897"/>
            <a:ext cx="1271270" cy="2374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D37FFD9-C228-1B48-94CD-E36DCE271F6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539" y="4151920"/>
            <a:ext cx="1605268" cy="3444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2686AE-23D6-F945-A9F8-B5760F80F76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88" y="3969108"/>
            <a:ext cx="1769551" cy="51178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AAD774-0C41-6E45-A859-265170E513C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96" y="2831742"/>
            <a:ext cx="1615824" cy="47043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FECDC7-BB9B-B342-AD41-5D14ECDCFF05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819122" y="4435387"/>
            <a:ext cx="430883" cy="430883"/>
          </a:xfrm>
          <a:prstGeom prst="rect">
            <a:avLst/>
          </a:prstGeom>
        </p:spPr>
      </p:pic>
      <p:sp>
        <p:nvSpPr>
          <p:cNvPr id="26" name="Title 8">
            <a:extLst>
              <a:ext uri="{FF2B5EF4-FFF2-40B4-BE49-F238E27FC236}">
                <a16:creationId xmlns:a16="http://schemas.microsoft.com/office/drawing/2014/main" id="{455254A9-9376-2B47-BF1A-C343E9A60E59}"/>
              </a:ext>
            </a:extLst>
          </p:cNvPr>
          <p:cNvSpPr txBox="1">
            <a:spLocks/>
          </p:cNvSpPr>
          <p:nvPr/>
        </p:nvSpPr>
        <p:spPr>
          <a:xfrm>
            <a:off x="767228" y="1637149"/>
            <a:ext cx="4988690" cy="486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600" dirty="0">
                <a:solidFill>
                  <a:srgbClr val="0C6193"/>
                </a:solidFill>
              </a:rPr>
              <a:t>Project Coordinator: </a:t>
            </a:r>
            <a:r>
              <a:rPr lang="en-US" sz="1600" b="1" dirty="0">
                <a:solidFill>
                  <a:srgbClr val="0C6193"/>
                </a:solidFill>
              </a:rPr>
              <a:t>INTRASOFT International SA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46DAF9-1C1B-204B-8E4B-0FB03288B045}"/>
              </a:ext>
            </a:extLst>
          </p:cNvPr>
          <p:cNvSpPr/>
          <p:nvPr/>
        </p:nvSpPr>
        <p:spPr>
          <a:xfrm>
            <a:off x="810228" y="586506"/>
            <a:ext cx="4734046" cy="136969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4A6CAC-7FE2-8B46-B51C-D4E5A2CCF920}"/>
              </a:ext>
            </a:extLst>
          </p:cNvPr>
          <p:cNvSpPr/>
          <p:nvPr/>
        </p:nvSpPr>
        <p:spPr>
          <a:xfrm>
            <a:off x="810227" y="1377386"/>
            <a:ext cx="4734046" cy="136971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27A0C9-CCB9-FF4D-8FB0-9184ED21BA5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14" y="2460283"/>
            <a:ext cx="430883" cy="430883"/>
          </a:xfrm>
          <a:prstGeom prst="rect">
            <a:avLst/>
          </a:prstGeom>
        </p:spPr>
      </p:pic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CC2038E1-3674-4820-A7EF-E7D02FAE3B18}"/>
              </a:ext>
            </a:extLst>
          </p:cNvPr>
          <p:cNvSpPr txBox="1">
            <a:spLocks/>
          </p:cNvSpPr>
          <p:nvPr/>
        </p:nvSpPr>
        <p:spPr>
          <a:xfrm>
            <a:off x="10696408" y="6566344"/>
            <a:ext cx="669757" cy="2629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fld id="{625CEED4-DF82-40BA-BCA9-F2A94872CE04}" type="slidenum">
              <a:rPr lang="de-DE" sz="90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pPr marL="0" lvl="1" algn="ctr"/>
              <a:t>26</a:t>
            </a:fld>
            <a:endParaRPr lang="de-DE" sz="9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16DC6-35C9-4AC8-BF01-F48966598105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860" y="192188"/>
            <a:ext cx="2815107" cy="1451017"/>
          </a:xfrm>
          <a:prstGeom prst="rect">
            <a:avLst/>
          </a:prstGeom>
        </p:spPr>
      </p:pic>
      <p:sp>
        <p:nvSpPr>
          <p:cNvPr id="30" name="Title 8">
            <a:extLst>
              <a:ext uri="{FF2B5EF4-FFF2-40B4-BE49-F238E27FC236}">
                <a16:creationId xmlns:a16="http://schemas.microsoft.com/office/drawing/2014/main" id="{50378A5F-9BC6-43C1-82A8-30170CD66704}"/>
              </a:ext>
            </a:extLst>
          </p:cNvPr>
          <p:cNvSpPr txBox="1">
            <a:spLocks/>
          </p:cNvSpPr>
          <p:nvPr/>
        </p:nvSpPr>
        <p:spPr>
          <a:xfrm>
            <a:off x="3601655" y="4958137"/>
            <a:ext cx="4988690" cy="3429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1800" b="1" dirty="0">
                <a:solidFill>
                  <a:srgbClr val="0C6193"/>
                </a:solidFill>
              </a:rPr>
              <a:t>www.market40.eu</a:t>
            </a:r>
          </a:p>
        </p:txBody>
      </p:sp>
    </p:spTree>
    <p:extLst>
      <p:ext uri="{BB962C8B-B14F-4D97-AF65-F5344CB8AC3E}">
        <p14:creationId xmlns:p14="http://schemas.microsoft.com/office/powerpoint/2010/main" val="404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72A10-6E3A-48DF-A92A-CA19F1666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CE603-981E-4AB6-986D-0D5403C1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3" y="807362"/>
            <a:ext cx="9434299" cy="486136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C6193"/>
                </a:solidFill>
              </a:rPr>
              <a:t>Prerequisites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73B60-14F6-4092-B206-6DD0A61A38E3}"/>
              </a:ext>
            </a:extLst>
          </p:cNvPr>
          <p:cNvSpPr txBox="1"/>
          <p:nvPr/>
        </p:nvSpPr>
        <p:spPr>
          <a:xfrm>
            <a:off x="729204" y="1638330"/>
            <a:ext cx="10855915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In order to generate catalogue items you need to:</a:t>
            </a: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800" dirty="0">
                <a:solidFill>
                  <a:srgbClr val="0C6193"/>
                </a:solidFill>
              </a:rPr>
              <a:t>Register a user</a:t>
            </a: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800" dirty="0">
                <a:solidFill>
                  <a:srgbClr val="0C6193"/>
                </a:solidFill>
              </a:rPr>
              <a:t>Define the user’s company</a:t>
            </a:r>
          </a:p>
          <a:p>
            <a:pPr marL="514350" indent="-514350">
              <a:spcAft>
                <a:spcPts val="300"/>
              </a:spcAft>
              <a:buAutoNum type="arabicPeriod"/>
            </a:pPr>
            <a:endParaRPr lang="en-GB" sz="2800" dirty="0">
              <a:solidFill>
                <a:srgbClr val="0C6193"/>
              </a:solidFill>
            </a:endParaRP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C6193"/>
                </a:solidFill>
              </a:rPr>
              <a:t>We suggest that you use the portal’s interface for these 2.</a:t>
            </a:r>
          </a:p>
          <a:p>
            <a:pPr>
              <a:spcAft>
                <a:spcPts val="300"/>
              </a:spcAft>
            </a:pPr>
            <a:endParaRPr lang="en-GB" sz="2800" dirty="0">
              <a:solidFill>
                <a:srgbClr val="0C6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5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B9769-A73C-485F-A21C-4182EE7D1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ED43E-6DBE-48A8-B8F0-726CA3CC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9434298" cy="486136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C6193"/>
                </a:solidFill>
              </a:rPr>
              <a:t>Manual generation with our UI(live demo)</a:t>
            </a:r>
            <a:br>
              <a:rPr lang="en-GB" sz="3600" dirty="0">
                <a:solidFill>
                  <a:srgbClr val="0C6193"/>
                </a:solidFill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04C18-1414-420A-BFB5-565B760CC015}"/>
              </a:ext>
            </a:extLst>
          </p:cNvPr>
          <p:cNvSpPr txBox="1"/>
          <p:nvPr/>
        </p:nvSpPr>
        <p:spPr>
          <a:xfrm>
            <a:off x="729204" y="1638330"/>
            <a:ext cx="1085591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Note that:</a:t>
            </a: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800" dirty="0">
                <a:solidFill>
                  <a:srgbClr val="0C6193"/>
                </a:solidFill>
              </a:rPr>
              <a:t>Services and equipment use the same form.</a:t>
            </a: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GB" sz="2800" dirty="0">
                <a:solidFill>
                  <a:srgbClr val="0C6193"/>
                </a:solidFill>
              </a:rPr>
              <a:t>Consider before registering a service if it should be placed in the app store. Key difference:</a:t>
            </a:r>
          </a:p>
          <a:p>
            <a:pPr>
              <a:spcAft>
                <a:spcPts val="300"/>
              </a:spcAft>
            </a:pPr>
            <a:r>
              <a:rPr lang="en-GB" sz="2800" b="1" dirty="0">
                <a:solidFill>
                  <a:srgbClr val="0C6193"/>
                </a:solidFill>
              </a:rPr>
              <a:t>Apps</a:t>
            </a:r>
            <a:r>
              <a:rPr lang="en-GB" sz="2800" dirty="0">
                <a:solidFill>
                  <a:srgbClr val="0C6193"/>
                </a:solidFill>
              </a:rPr>
              <a:t> facilitate purchasing of equipment/services. This includes ordering, equipment identification, visualization, etc.</a:t>
            </a:r>
          </a:p>
          <a:p>
            <a:pPr>
              <a:spcAft>
                <a:spcPts val="300"/>
              </a:spcAft>
            </a:pPr>
            <a:r>
              <a:rPr lang="en-GB" sz="2800" b="1" dirty="0">
                <a:solidFill>
                  <a:srgbClr val="0C6193"/>
                </a:solidFill>
              </a:rPr>
              <a:t>Production services </a:t>
            </a:r>
            <a:r>
              <a:rPr lang="en-GB" sz="2800" dirty="0">
                <a:solidFill>
                  <a:srgbClr val="0C6193"/>
                </a:solidFill>
              </a:rPr>
              <a:t>are production as a service, optimization of production scheduling, consulting, product design, etc. Any service that can sold on its own.</a:t>
            </a:r>
          </a:p>
        </p:txBody>
      </p:sp>
    </p:spTree>
    <p:extLst>
      <p:ext uri="{BB962C8B-B14F-4D97-AF65-F5344CB8AC3E}">
        <p14:creationId xmlns:p14="http://schemas.microsoft.com/office/powerpoint/2010/main" val="165311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6D036-6C93-40E4-9B8A-E4326ABB9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91E42D-B399-4A95-BD3E-AB44025C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30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389091-3EC6-4918-A296-CD199FBDF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3337CB-1912-45FA-8B3F-840229DB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4" y="807362"/>
            <a:ext cx="8057443" cy="486136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C6193"/>
                </a:solidFill>
              </a:rPr>
              <a:t>Automatic catalogue generation steps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F74D1-72E7-4B64-A0FC-DE5F788E99E2}"/>
              </a:ext>
            </a:extLst>
          </p:cNvPr>
          <p:cNvSpPr txBox="1"/>
          <p:nvPr/>
        </p:nvSpPr>
        <p:spPr>
          <a:xfrm>
            <a:off x="729204" y="1740764"/>
            <a:ext cx="609600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3200" dirty="0">
                <a:solidFill>
                  <a:srgbClr val="0C6193"/>
                </a:solidFill>
              </a:rPr>
              <a:t>Obtain the authorization token</a:t>
            </a:r>
          </a:p>
          <a:p>
            <a:pPr marL="514350" indent="-5143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3200" dirty="0">
                <a:solidFill>
                  <a:srgbClr val="0C6193"/>
                </a:solidFill>
              </a:rPr>
              <a:t>Generate the catalogue entry</a:t>
            </a:r>
          </a:p>
          <a:p>
            <a:pPr marL="514350" indent="-5143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sz="3200" dirty="0">
                <a:solidFill>
                  <a:srgbClr val="0C6193"/>
                </a:solidFill>
              </a:rPr>
              <a:t>Add image(s)</a:t>
            </a:r>
          </a:p>
        </p:txBody>
      </p:sp>
    </p:spTree>
    <p:extLst>
      <p:ext uri="{BB962C8B-B14F-4D97-AF65-F5344CB8AC3E}">
        <p14:creationId xmlns:p14="http://schemas.microsoft.com/office/powerpoint/2010/main" val="390880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FB32D-2212-4129-9477-006A1C42A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993D14-57E7-4FB9-B013-9034F893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8929802" cy="48613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C6193"/>
                </a:solidFill>
              </a:rPr>
              <a:t>Step 1: Obtain the authorization token</a:t>
            </a:r>
            <a:br>
              <a:rPr lang="en-US" sz="3600" dirty="0">
                <a:solidFill>
                  <a:srgbClr val="0C6193"/>
                </a:solidFill>
              </a:rPr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D0305-5460-415E-B6ED-979F72703114}"/>
              </a:ext>
            </a:extLst>
          </p:cNvPr>
          <p:cNvSpPr txBox="1"/>
          <p:nvPr/>
        </p:nvSpPr>
        <p:spPr>
          <a:xfrm>
            <a:off x="729204" y="1638330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Essentially this is the login step. The API is: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0D652A-FF6D-40C1-BA03-06C2AB130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32050"/>
              </p:ext>
            </p:extLst>
          </p:nvPr>
        </p:nvGraphicFramePr>
        <p:xfrm>
          <a:off x="844889" y="2161549"/>
          <a:ext cx="10740230" cy="4099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042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3552497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5562691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1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1131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/login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Username and password in JSON. Indicative structure: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{"username":"...", "password":"..."}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JSON result: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"data": {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"id": </a:t>
                      </a:r>
                      <a:r>
                        <a:rPr lang="pt-BR" sz="2000" dirty="0">
                          <a:effectLst/>
                        </a:rPr>
                        <a:t>"</a:t>
                      </a:r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…",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"user": {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 "role": "supplier",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 "name": "Supplier example",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 "id": "…"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}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}</a:t>
                      </a:r>
                    </a:p>
                    <a:p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77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E12420-1269-45BC-A5CB-7C09415C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97" y="1621007"/>
            <a:ext cx="10412845" cy="49015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FB32D-2212-4129-9477-006A1C42A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993D14-57E7-4FB9-B013-9034F893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8929802" cy="48613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C6193"/>
                </a:solidFill>
              </a:rPr>
              <a:t>Obtain the authorization token example</a:t>
            </a:r>
            <a:br>
              <a:rPr lang="en-US" sz="3600" dirty="0">
                <a:solidFill>
                  <a:srgbClr val="0C6193"/>
                </a:solidFill>
              </a:rPr>
            </a:b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368D0E-663F-4131-B5C7-DA2993FF4478}"/>
              </a:ext>
            </a:extLst>
          </p:cNvPr>
          <p:cNvSpPr/>
          <p:nvPr/>
        </p:nvSpPr>
        <p:spPr>
          <a:xfrm>
            <a:off x="1208691" y="4529959"/>
            <a:ext cx="6712168" cy="3573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E8D3D5-B279-4624-9793-6889E2F2847C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7920859" y="4529959"/>
            <a:ext cx="818493" cy="1786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14106D-DD3B-4024-8676-32DEF8C69E5B}"/>
              </a:ext>
            </a:extLst>
          </p:cNvPr>
          <p:cNvSpPr txBox="1"/>
          <p:nvPr/>
        </p:nvSpPr>
        <p:spPr>
          <a:xfrm>
            <a:off x="8739352" y="4206793"/>
            <a:ext cx="183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authorization token</a:t>
            </a:r>
          </a:p>
        </p:txBody>
      </p:sp>
    </p:spTree>
    <p:extLst>
      <p:ext uri="{BB962C8B-B14F-4D97-AF65-F5344CB8AC3E}">
        <p14:creationId xmlns:p14="http://schemas.microsoft.com/office/powerpoint/2010/main" val="203803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FB32D-2212-4129-9477-006A1C42A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CEED4-DF82-40BA-BCA9-F2A94872CE0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993D14-57E7-4FB9-B013-9034F893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807362"/>
            <a:ext cx="10443292" cy="486136"/>
          </a:xfrm>
        </p:spPr>
        <p:txBody>
          <a:bodyPr>
            <a:normAutofit fontScale="90000"/>
          </a:bodyPr>
          <a:lstStyle/>
          <a:p>
            <a:r>
              <a:rPr lang="en-GB" dirty="0"/>
              <a:t>Step 2: Generate the catalogue entry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D0305-5460-415E-B6ED-979F72703114}"/>
              </a:ext>
            </a:extLst>
          </p:cNvPr>
          <p:cNvSpPr txBox="1"/>
          <p:nvPr/>
        </p:nvSpPr>
        <p:spPr>
          <a:xfrm>
            <a:off x="729204" y="1638330"/>
            <a:ext cx="1085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800" dirty="0">
                <a:solidFill>
                  <a:srgbClr val="0C6193"/>
                </a:solidFill>
              </a:rPr>
              <a:t>The API is: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0D652A-FF6D-40C1-BA03-06C2AB130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13764"/>
              </p:ext>
            </p:extLst>
          </p:nvPr>
        </p:nvGraphicFramePr>
        <p:xfrm>
          <a:off x="844889" y="2161549"/>
          <a:ext cx="10740230" cy="3863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042">
                  <a:extLst>
                    <a:ext uri="{9D8B030D-6E8A-4147-A177-3AD203B41FA5}">
                      <a16:colId xmlns:a16="http://schemas.microsoft.com/office/drawing/2014/main" val="1523512355"/>
                    </a:ext>
                  </a:extLst>
                </a:gridCol>
                <a:gridCol w="7283669">
                  <a:extLst>
                    <a:ext uri="{9D8B030D-6E8A-4147-A177-3AD203B41FA5}">
                      <a16:colId xmlns:a16="http://schemas.microsoft.com/office/drawing/2014/main" val="1422190451"/>
                    </a:ext>
                  </a:extLst>
                </a:gridCol>
                <a:gridCol w="1831519">
                  <a:extLst>
                    <a:ext uri="{9D8B030D-6E8A-4147-A177-3AD203B41FA5}">
                      <a16:colId xmlns:a16="http://schemas.microsoft.com/office/drawing/2014/main" val="3643376815"/>
                    </a:ext>
                  </a:extLst>
                </a:gridCol>
              </a:tblGrid>
              <a:tr h="21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Endpoint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410606"/>
                  </a:ext>
                </a:extLst>
              </a:tr>
              <a:tr h="1131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/api/offering/add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body in JSON the product description. Example format: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0,  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{ "id": 0, "name": "string" },   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subcategory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{ "id": 0, "name": "string" },   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subcategory2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{ "id": 0, "name": "string"}, 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"string",   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"string", "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secondDescription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"string",   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"string",   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"string",   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[{"id": 0, "name": "string"}],   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properties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[{"id": 0, "name": "string", "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value":"string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"}], "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url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"string",  "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orderWith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[{ "id": 0, "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name":"string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"}], "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true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 &amp; product id or failure in JSON format.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7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62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342EF636C72B14BBC70D1E56212E23A" ma:contentTypeVersion="9" ma:contentTypeDescription="Δημιουργία νέου εγγράφου" ma:contentTypeScope="" ma:versionID="52fa69a50775073be2735c804375cc4f">
  <xsd:schema xmlns:xsd="http://www.w3.org/2001/XMLSchema" xmlns:xs="http://www.w3.org/2001/XMLSchema" xmlns:p="http://schemas.microsoft.com/office/2006/metadata/properties" xmlns:ns2="98068bbb-1631-4e13-b4eb-160e19a11fc1" targetNamespace="http://schemas.microsoft.com/office/2006/metadata/properties" ma:root="true" ma:fieldsID="45ab7e3c65e98d4837a46d3668eb1af5" ns2:_="">
    <xsd:import namespace="98068bbb-1631-4e13-b4eb-160e19a11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68bbb-1631-4e13-b4eb-160e19a11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AD2602-43A5-4B1F-8254-AF2992D7AB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A74D04-C2EB-47C8-975C-829D17A088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E04570-E624-4FE3-9B64-6BC72C88E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68bbb-1631-4e13-b4eb-160e19a11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12586</TotalTime>
  <Words>1502</Words>
  <Application>Microsoft Office PowerPoint</Application>
  <PresentationFormat>Widescreen</PresentationFormat>
  <Paragraphs>249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Open Sans</vt:lpstr>
      <vt:lpstr>Wingdings</vt:lpstr>
      <vt:lpstr>Office Theme</vt:lpstr>
      <vt:lpstr>PowerPoint Presentation</vt:lpstr>
      <vt:lpstr>Catalogue generation overview</vt:lpstr>
      <vt:lpstr>Prerequisites</vt:lpstr>
      <vt:lpstr>Manual generation with our UI(live demo) </vt:lpstr>
      <vt:lpstr>Live demo</vt:lpstr>
      <vt:lpstr>Automatic catalogue generation steps</vt:lpstr>
      <vt:lpstr>Step 1: Obtain the authorization token </vt:lpstr>
      <vt:lpstr>Obtain the authorization token example </vt:lpstr>
      <vt:lpstr>Step 2: Generate the catalogue entry overview</vt:lpstr>
      <vt:lpstr>Generate the catalogue entry input</vt:lpstr>
      <vt:lpstr>Required headers</vt:lpstr>
      <vt:lpstr>Generate the catalogue entry example </vt:lpstr>
      <vt:lpstr>How to get data for categories</vt:lpstr>
      <vt:lpstr>How to create a third level category</vt:lpstr>
      <vt:lpstr>How to get data for apps</vt:lpstr>
      <vt:lpstr>How to get data for properties</vt:lpstr>
      <vt:lpstr>How to create properties</vt:lpstr>
      <vt:lpstr>How to get data for ordering apps</vt:lpstr>
      <vt:lpstr>Step 3: Upload image</vt:lpstr>
      <vt:lpstr>Required headers</vt:lpstr>
      <vt:lpstr>Upload image example</vt:lpstr>
      <vt:lpstr>How to set an image a default</vt:lpstr>
      <vt:lpstr>How to delete an image</vt:lpstr>
      <vt:lpstr>Verification</vt:lpstr>
      <vt:lpstr>Useful resources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Sipsas</dc:creator>
  <cp:lastModifiedBy>Konstantinos Sipsas</cp:lastModifiedBy>
  <cp:revision>404</cp:revision>
  <dcterms:created xsi:type="dcterms:W3CDTF">2018-03-02T08:27:45Z</dcterms:created>
  <dcterms:modified xsi:type="dcterms:W3CDTF">2020-12-16T15:44:05Z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0x010100F342EF636C72B14BBC70D1E56212E23A</vt:lpwstr>
  </property>
</Properties>
</file>